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62" r:id="rId2"/>
    <p:sldId id="332" r:id="rId3"/>
    <p:sldId id="333" r:id="rId4"/>
    <p:sldId id="334" r:id="rId5"/>
    <p:sldId id="315" r:id="rId6"/>
    <p:sldId id="289" r:id="rId7"/>
    <p:sldId id="312" r:id="rId8"/>
    <p:sldId id="316" r:id="rId9"/>
    <p:sldId id="321" r:id="rId10"/>
    <p:sldId id="313" r:id="rId11"/>
    <p:sldId id="320" r:id="rId12"/>
    <p:sldId id="314" r:id="rId13"/>
    <p:sldId id="319" r:id="rId14"/>
    <p:sldId id="291" r:id="rId15"/>
    <p:sldId id="292" r:id="rId16"/>
    <p:sldId id="322" r:id="rId17"/>
    <p:sldId id="294" r:id="rId18"/>
    <p:sldId id="323" r:id="rId19"/>
    <p:sldId id="295" r:id="rId20"/>
    <p:sldId id="324" r:id="rId21"/>
    <p:sldId id="296" r:id="rId22"/>
    <p:sldId id="325" r:id="rId23"/>
    <p:sldId id="297" r:id="rId24"/>
    <p:sldId id="327" r:id="rId25"/>
    <p:sldId id="298" r:id="rId26"/>
    <p:sldId id="328" r:id="rId27"/>
    <p:sldId id="299" r:id="rId28"/>
    <p:sldId id="329" r:id="rId29"/>
    <p:sldId id="317" r:id="rId30"/>
    <p:sldId id="330" r:id="rId31"/>
    <p:sldId id="318" r:id="rId32"/>
    <p:sldId id="331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3399FF"/>
    <a:srgbClr val="333399"/>
    <a:srgbClr val="FFCC66"/>
    <a:srgbClr val="363080"/>
    <a:srgbClr val="5850A5"/>
    <a:srgbClr val="342F61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98" autoAdjust="0"/>
  </p:normalViewPr>
  <p:slideViewPr>
    <p:cSldViewPr>
      <p:cViewPr varScale="1">
        <p:scale>
          <a:sx n="73" d="100"/>
          <a:sy n="73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783F34A4-A1DF-4049-B7A1-D64BF341D1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smtClean="0"/>
            </a:lvl1pPr>
          </a:lstStyle>
          <a:p>
            <a:pPr>
              <a:defRPr/>
            </a:pPr>
            <a:fld id="{55245FCE-3755-4D91-B3B9-379719E77FF9}" type="datetimeFigureOut">
              <a:rPr lang="en-US"/>
              <a:pPr>
                <a:defRPr/>
              </a:pPr>
              <a:t>10/6/2010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smtClean="0"/>
            </a:lvl1pPr>
          </a:lstStyle>
          <a:p>
            <a:pPr>
              <a:defRPr/>
            </a:pPr>
            <a:fld id="{2FBC6CC5-7F81-4062-80DA-2D1033675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A012DE-84EA-4EBA-B625-7E98F2FAAFE7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1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F696BF-050F-4803-A9E4-DB9FF10E7219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F437C8-F4D0-4130-A254-3E4EACD4F1B6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5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5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0917D0-A39D-4421-9EE4-DD7675D311DA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2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22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BE047FE-DE76-45E4-9473-DC68D3C21A71}" type="slidenum">
              <a:rPr lang="en-US" sz="1200" b="0"/>
              <a:pPr algn="r"/>
              <a:t>16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7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CB76A6-CA80-4157-83FC-320A26296953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3E8A8B3-1EB6-4550-AB5F-1E8F3DC14E96}" type="slidenum">
              <a:rPr lang="en-US" sz="1200" b="0"/>
              <a:pPr algn="r"/>
              <a:t>18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9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053C58-F97E-4BBA-9DD2-2FC72A05B642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6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63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80924C5-D0EB-4134-999A-6C3788AE550D}" type="slidenum">
              <a:rPr lang="en-US" sz="1200" b="0"/>
              <a:pPr algn="r"/>
              <a:t>20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1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1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ADA3692-DCC5-44C4-AC19-1D582953FB1D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842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266E8A-2A9E-4920-9322-DB45005BF798}" type="slidenum">
              <a:rPr lang="en-US" sz="1200" b="0"/>
              <a:pPr algn="r"/>
              <a:t>22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40F480-74B9-497B-BE91-A10631A77BE3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5896A6-B067-4A7A-A243-1654080B4D81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2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25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0FEE8FE-F639-49BF-8C7E-B6994AA823CA}" type="slidenum">
              <a:rPr lang="en-US" sz="1200" b="0"/>
              <a:pPr algn="r"/>
              <a:t>24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5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EB9EEA-A06A-41F4-BA72-F03F6432A06E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49FFB9E-B3B9-4F93-9152-187B43DB2D9E}" type="slidenum">
              <a:rPr lang="en-US" sz="1200" b="0"/>
              <a:pPr algn="r"/>
              <a:t>26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7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C7F6C1-463D-4D6B-A585-5E24A4C9AA8E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6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66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FE03F27-EB14-415A-96CD-4A28E46BC16A}" type="slidenum">
              <a:rPr lang="en-US" sz="1200" b="0"/>
              <a:pPr algn="r"/>
              <a:t>28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9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68C554-8100-4BC1-AE49-F40EBBAD753A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8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86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C9EC649-4690-49B6-857E-D01EEDB69C97}" type="slidenum">
              <a:rPr lang="en-US" sz="1200" b="0"/>
              <a:pPr algn="r"/>
              <a:t>30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2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2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DEFAFA-1E4C-4BC7-847E-30670D0287E6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0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07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D13703A-F272-4300-8C47-9C1D3041D86A}" type="slidenum">
              <a:rPr lang="en-US" sz="1200" b="0"/>
              <a:pPr algn="r"/>
              <a:t>32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90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1CDEFF-3E6C-445B-858B-F950DC84C9F2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51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FDA953-C434-4E07-AB1D-101178A6E214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1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255045-9967-4206-82AB-26B91D3E0178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02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1B12C03-C73E-4EB0-B32A-FF61441B06F1}" type="slidenum">
              <a:rPr lang="en-US" sz="1200" b="0"/>
              <a:pPr algn="r"/>
              <a:t>9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92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07FD65-D779-475F-A9B3-B1E1BA19759A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81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69E3AF9-585F-4F6C-8C0F-3AE3826EB391}" type="slidenum">
              <a:rPr lang="en-US" sz="1200" b="0"/>
              <a:pPr algn="r"/>
              <a:t>11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64CE91-B1A5-419F-8D19-17D1899F7972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4"/>
          <p:cNvSpPr>
            <a:spLocks noChangeArrowheads="1"/>
          </p:cNvSpPr>
          <p:nvPr/>
        </p:nvSpPr>
        <p:spPr bwMode="auto">
          <a:xfrm>
            <a:off x="0" y="1936750"/>
            <a:ext cx="9144000" cy="2987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 dirty="0"/>
          </a:p>
        </p:txBody>
      </p:sp>
      <p:sp>
        <p:nvSpPr>
          <p:cNvPr id="5" name="Freeform 47"/>
          <p:cNvSpPr>
            <a:spLocks/>
          </p:cNvSpPr>
          <p:nvPr/>
        </p:nvSpPr>
        <p:spPr bwMode="auto">
          <a:xfrm>
            <a:off x="7339013" y="3881438"/>
            <a:ext cx="952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6" y="0"/>
              </a:cxn>
              <a:cxn ang="0">
                <a:pos x="0" y="0"/>
              </a:cxn>
            </a:cxnLst>
            <a:rect l="0" t="0" r="r" b="b"/>
            <a:pathLst>
              <a:path w="6">
                <a:moveTo>
                  <a:pt x="0" y="0"/>
                </a:moveTo>
                <a:lnTo>
                  <a:pt x="0" y="0"/>
                </a:ln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rgbClr val="44090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b="0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76263" y="2062163"/>
            <a:ext cx="7920037" cy="1655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576263" y="3754438"/>
            <a:ext cx="7920037" cy="719137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605588"/>
            <a:ext cx="2133600" cy="2794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605588"/>
            <a:ext cx="2895600" cy="279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05588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258DA-A8BE-4323-88C7-4C4EE2D17F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91D82-C412-470F-99CF-BA519A16B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7025" y="188913"/>
            <a:ext cx="2071688" cy="5437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67425" cy="5437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D9747-1017-4038-936D-EF445A525E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110538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57338"/>
            <a:ext cx="4068763" cy="4068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78363" y="1557338"/>
            <a:ext cx="4070350" cy="195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78363" y="3667125"/>
            <a:ext cx="4070350" cy="195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F4916-601B-4F7B-8B61-29A6C16EF9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110538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57338"/>
            <a:ext cx="4068763" cy="4068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8363" y="1557338"/>
            <a:ext cx="4070350" cy="4068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3072D-692D-448A-B474-A18AE311C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188913"/>
            <a:ext cx="8110538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57338"/>
            <a:ext cx="4068763" cy="195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78363" y="1557338"/>
            <a:ext cx="4070350" cy="195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667125"/>
            <a:ext cx="4068763" cy="195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8363" y="3667125"/>
            <a:ext cx="4070350" cy="195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20607-4587-403A-AD53-90336DF060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94AB1-267D-4F31-8E19-673E47610E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66ACF-B437-4B7B-9199-770B0C2ED6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068763" cy="4068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8363" y="1557338"/>
            <a:ext cx="4070350" cy="4068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48153-FF92-44FC-B746-F29CFE0A5B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57156-70BD-4E64-A331-4E51F5AFE4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E5187-1582-46B9-9CBA-54A845B8D4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C5246-0837-4992-9DC9-62199D3C7B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AB0EA-6577-4FFB-9574-1027494F42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27F7B-50AF-4DCB-805F-82686F3569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" name="Rectangle 247"/>
          <p:cNvSpPr>
            <a:spLocks noChangeArrowheads="1"/>
          </p:cNvSpPr>
          <p:nvPr/>
        </p:nvSpPr>
        <p:spPr bwMode="auto">
          <a:xfrm>
            <a:off x="0" y="0"/>
            <a:ext cx="9144000" cy="1160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291513" cy="406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8913"/>
            <a:ext cx="811053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7813" y="6497638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7813" y="6497638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73813" y="6497638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4032AECF-2F09-4EA4-B463-692C048D82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  <p:sldLayoutId id="2147483650" r:id="rId1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Z-Scores for Algebra I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Descriptive Statistics</a:t>
            </a:r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Z-scores</a:t>
            </a: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688975" y="3860800"/>
            <a:ext cx="77041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The bold score is Michele’s.  How did she perform relative to her classmates?</a:t>
            </a:r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684213" y="1341438"/>
            <a:ext cx="7813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Here are 23 test scores from Mr. Barnes stat class.</a:t>
            </a: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684213" y="2468563"/>
            <a:ext cx="8027987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lain" startAt="79"/>
            </a:pPr>
            <a:r>
              <a:rPr lang="en-US" sz="2800" b="0"/>
              <a:t>  81  80  77  73  83  74  93  78  80  75  67  73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0"/>
              <a:t>77  83  </a:t>
            </a:r>
            <a:r>
              <a:rPr lang="en-US" sz="2800">
                <a:solidFill>
                  <a:srgbClr val="9900CC"/>
                </a:solidFill>
              </a:rPr>
              <a:t>86</a:t>
            </a:r>
            <a:r>
              <a:rPr lang="en-US" sz="2800" b="0"/>
              <a:t>  90  79  85  83  89  84  82  </a:t>
            </a:r>
          </a:p>
          <a:p>
            <a:pPr marL="342900" indent="-342900">
              <a:spcBef>
                <a:spcPct val="50000"/>
              </a:spcBef>
              <a:buFontTx/>
              <a:buAutoNum type="arabicPlain" startAt="79"/>
            </a:pPr>
            <a:endParaRPr lang="en-US" sz="2800" b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6" grpId="0"/>
      <p:bldP spid="136198" grpId="0"/>
      <p:bldP spid="1361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Z-scores</a:t>
            </a: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688975" y="3860800"/>
            <a:ext cx="77041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The bold score is Michele’s.  How did she perform relative to her classmates?</a:t>
            </a:r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757238" y="5084763"/>
            <a:ext cx="71643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Michele’s score is “above average”, but how much above average is it?</a:t>
            </a:r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684213" y="1341438"/>
            <a:ext cx="7813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Here are 23 test scores from Mr. Barnes stat class.</a:t>
            </a: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684213" y="2468563"/>
            <a:ext cx="8027987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lain" startAt="79"/>
            </a:pPr>
            <a:r>
              <a:rPr lang="en-US" sz="2800" b="0"/>
              <a:t>  81  80  77  73  83  74  93  78  80  75  67  73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0"/>
              <a:t>77  83  </a:t>
            </a:r>
            <a:r>
              <a:rPr lang="en-US" sz="2800">
                <a:solidFill>
                  <a:srgbClr val="9900CC"/>
                </a:solidFill>
              </a:rPr>
              <a:t>86</a:t>
            </a:r>
            <a:r>
              <a:rPr lang="en-US" sz="2800" b="0"/>
              <a:t>  90  79  85  83  89  84  82  </a:t>
            </a:r>
          </a:p>
          <a:p>
            <a:pPr marL="342900" indent="-342900">
              <a:spcBef>
                <a:spcPct val="50000"/>
              </a:spcBef>
              <a:buFontTx/>
              <a:buAutoNum type="arabicPlain" startAt="79"/>
            </a:pPr>
            <a:endParaRPr lang="en-US" sz="2800" b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6" grpId="0"/>
      <p:bldP spid="136197" grpId="0"/>
      <p:bldP spid="136198" grpId="0"/>
      <p:bldP spid="13619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Z-scores</a:t>
            </a: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395288" y="1520825"/>
            <a:ext cx="82454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     If we convert Michele’s score to a standardized value, then we can determine how many standard deviations her score is away from the mean.</a:t>
            </a:r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611188" y="3284538"/>
            <a:ext cx="3816350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What we need: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0"/>
              <a:t> Michele’s score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0"/>
              <a:t> mean of test scores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0"/>
              <a:t> standard deviation</a:t>
            </a: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3455988" y="3897313"/>
            <a:ext cx="612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86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4032250" y="4581525"/>
            <a:ext cx="1079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80.5</a:t>
            </a:r>
          </a:p>
        </p:txBody>
      </p:sp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3924300" y="5229225"/>
            <a:ext cx="971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6.1</a:t>
            </a:r>
          </a:p>
        </p:txBody>
      </p:sp>
      <p:sp>
        <p:nvSpPr>
          <p:cNvPr id="137229" name="Text Box 13"/>
          <p:cNvSpPr txBox="1">
            <a:spLocks noChangeArrowheads="1"/>
          </p:cNvSpPr>
          <p:nvPr/>
        </p:nvSpPr>
        <p:spPr bwMode="auto">
          <a:xfrm>
            <a:off x="7562850" y="4616450"/>
            <a:ext cx="1333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= 0.90</a:t>
            </a:r>
          </a:p>
        </p:txBody>
      </p:sp>
      <p:sp>
        <p:nvSpPr>
          <p:cNvPr id="137230" name="Text Box 14"/>
          <p:cNvSpPr txBox="1">
            <a:spLocks noChangeArrowheads="1"/>
          </p:cNvSpPr>
          <p:nvPr/>
        </p:nvSpPr>
        <p:spPr bwMode="auto">
          <a:xfrm>
            <a:off x="647700" y="5876925"/>
            <a:ext cx="7632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rgbClr val="9900CC"/>
                </a:solidFill>
              </a:rPr>
              <a:t>Therefore, Michele’s standardized test score is 0.90.  Nearly one standard deviation above the class mean.</a:t>
            </a:r>
          </a:p>
        </p:txBody>
      </p:sp>
      <p:graphicFrame>
        <p:nvGraphicFramePr>
          <p:cNvPr id="137231" name="Object 15"/>
          <p:cNvGraphicFramePr>
            <a:graphicFrameLocks noChangeAspect="1"/>
          </p:cNvGraphicFramePr>
          <p:nvPr/>
        </p:nvGraphicFramePr>
        <p:xfrm>
          <a:off x="6227763" y="3176588"/>
          <a:ext cx="1250950" cy="1123950"/>
        </p:xfrm>
        <a:graphic>
          <a:graphicData uri="http://schemas.openxmlformats.org/presentationml/2006/ole">
            <p:oleObj spid="_x0000_s137231" name="Equation" r:id="rId4" imgW="495000" imgH="444240" progId="">
              <p:embed/>
            </p:oleObj>
          </a:graphicData>
        </a:graphic>
      </p:graphicFrame>
      <p:sp>
        <p:nvSpPr>
          <p:cNvPr id="137243" name="Text Box 27"/>
          <p:cNvSpPr txBox="1">
            <a:spLocks noChangeArrowheads="1"/>
          </p:cNvSpPr>
          <p:nvPr/>
        </p:nvSpPr>
        <p:spPr bwMode="auto">
          <a:xfrm>
            <a:off x="6119813" y="4473575"/>
            <a:ext cx="1389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7244" name="Text Box 28"/>
          <p:cNvSpPr txBox="1">
            <a:spLocks noChangeArrowheads="1"/>
          </p:cNvSpPr>
          <p:nvPr/>
        </p:nvSpPr>
        <p:spPr bwMode="auto">
          <a:xfrm>
            <a:off x="5976938" y="4616450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    </a:t>
            </a:r>
            <a:r>
              <a:rPr lang="en-US" u="sng"/>
              <a:t>86 – 80.5</a:t>
            </a:r>
            <a:endParaRPr lang="en-US"/>
          </a:p>
          <a:p>
            <a:r>
              <a:rPr lang="en-US"/>
              <a:t>           6.1</a:t>
            </a:r>
          </a:p>
        </p:txBody>
      </p:sp>
      <p:sp>
        <p:nvSpPr>
          <p:cNvPr id="137245" name="Text Box 29"/>
          <p:cNvSpPr txBox="1">
            <a:spLocks noChangeArrowheads="1"/>
          </p:cNvSpPr>
          <p:nvPr/>
        </p:nvSpPr>
        <p:spPr bwMode="auto">
          <a:xfrm>
            <a:off x="5724525" y="476091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Z=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7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7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/>
      <p:bldP spid="137221" grpId="0"/>
      <p:bldP spid="137226" grpId="0"/>
      <p:bldP spid="137227" grpId="0"/>
      <p:bldP spid="137228" grpId="0"/>
      <p:bldP spid="137229" grpId="0"/>
      <p:bldP spid="1372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56" name="Rectangle 28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Z-score Number Line</a:t>
            </a:r>
          </a:p>
        </p:txBody>
      </p:sp>
      <p:sp>
        <p:nvSpPr>
          <p:cNvPr id="150557" name="Line 4"/>
          <p:cNvSpPr>
            <a:spLocks noChangeShapeType="1"/>
          </p:cNvSpPr>
          <p:nvPr/>
        </p:nvSpPr>
        <p:spPr bwMode="auto">
          <a:xfrm>
            <a:off x="431800" y="2960688"/>
            <a:ext cx="8245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0558" name="Line 6"/>
          <p:cNvSpPr>
            <a:spLocks noChangeShapeType="1"/>
          </p:cNvSpPr>
          <p:nvPr/>
        </p:nvSpPr>
        <p:spPr bwMode="auto">
          <a:xfrm>
            <a:off x="4392613" y="27082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0559" name="Line 7"/>
          <p:cNvSpPr>
            <a:spLocks noChangeShapeType="1"/>
          </p:cNvSpPr>
          <p:nvPr/>
        </p:nvSpPr>
        <p:spPr bwMode="auto">
          <a:xfrm>
            <a:off x="5580063" y="27082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0560" name="Line 8"/>
          <p:cNvSpPr>
            <a:spLocks noChangeShapeType="1"/>
          </p:cNvSpPr>
          <p:nvPr/>
        </p:nvSpPr>
        <p:spPr bwMode="auto">
          <a:xfrm>
            <a:off x="6767513" y="27082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0561" name="Line 9"/>
          <p:cNvSpPr>
            <a:spLocks noChangeShapeType="1"/>
          </p:cNvSpPr>
          <p:nvPr/>
        </p:nvSpPr>
        <p:spPr bwMode="auto">
          <a:xfrm>
            <a:off x="7956550" y="27082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0562" name="Line 10"/>
          <p:cNvSpPr>
            <a:spLocks noChangeShapeType="1"/>
          </p:cNvSpPr>
          <p:nvPr/>
        </p:nvSpPr>
        <p:spPr bwMode="auto">
          <a:xfrm>
            <a:off x="936625" y="27082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0563" name="Line 11"/>
          <p:cNvSpPr>
            <a:spLocks noChangeShapeType="1"/>
          </p:cNvSpPr>
          <p:nvPr/>
        </p:nvSpPr>
        <p:spPr bwMode="auto">
          <a:xfrm>
            <a:off x="2124075" y="27082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0564" name="Line 12"/>
          <p:cNvSpPr>
            <a:spLocks noChangeShapeType="1"/>
          </p:cNvSpPr>
          <p:nvPr/>
        </p:nvSpPr>
        <p:spPr bwMode="auto">
          <a:xfrm>
            <a:off x="3313113" y="27082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50572" name="Group 44"/>
          <p:cNvGrpSpPr>
            <a:grpSpLocks/>
          </p:cNvGrpSpPr>
          <p:nvPr/>
        </p:nvGrpSpPr>
        <p:grpSpPr bwMode="auto">
          <a:xfrm>
            <a:off x="4176713" y="3140075"/>
            <a:ext cx="863600" cy="1069975"/>
            <a:chOff x="2631" y="1978"/>
            <a:chExt cx="544" cy="674"/>
          </a:xfrm>
        </p:grpSpPr>
        <p:sp>
          <p:nvSpPr>
            <p:cNvPr id="150587" name="Text Box 13"/>
            <p:cNvSpPr txBox="1">
              <a:spLocks noChangeArrowheads="1"/>
            </p:cNvSpPr>
            <p:nvPr/>
          </p:nvSpPr>
          <p:spPr bwMode="auto">
            <a:xfrm>
              <a:off x="2631" y="2364"/>
              <a:ext cx="5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0"/>
                <a:t>80.5</a:t>
              </a:r>
            </a:p>
          </p:txBody>
        </p:sp>
        <p:graphicFrame>
          <p:nvGraphicFramePr>
            <p:cNvPr id="150543" name="Object 15"/>
            <p:cNvGraphicFramePr>
              <a:graphicFrameLocks noChangeAspect="1"/>
            </p:cNvGraphicFramePr>
            <p:nvPr/>
          </p:nvGraphicFramePr>
          <p:xfrm>
            <a:off x="2676" y="1978"/>
            <a:ext cx="269" cy="318"/>
          </p:xfrm>
          <a:graphic>
            <a:graphicData uri="http://schemas.openxmlformats.org/presentationml/2006/ole">
              <p:oleObj spid="_x0000_s150543" name="Equation" r:id="rId4" imgW="126720" imgH="215640" progId="">
                <p:embed/>
              </p:oleObj>
            </a:graphicData>
          </a:graphic>
        </p:graphicFrame>
      </p:grpSp>
      <p:grpSp>
        <p:nvGrpSpPr>
          <p:cNvPr id="150573" name="Group 45"/>
          <p:cNvGrpSpPr>
            <a:grpSpLocks/>
          </p:cNvGrpSpPr>
          <p:nvPr/>
        </p:nvGrpSpPr>
        <p:grpSpPr bwMode="auto">
          <a:xfrm>
            <a:off x="5219700" y="3140075"/>
            <a:ext cx="900113" cy="1069975"/>
            <a:chOff x="3288" y="1978"/>
            <a:chExt cx="567" cy="674"/>
          </a:xfrm>
        </p:grpSpPr>
        <p:graphicFrame>
          <p:nvGraphicFramePr>
            <p:cNvPr id="150544" name="Object 16"/>
            <p:cNvGraphicFramePr>
              <a:graphicFrameLocks noChangeAspect="1"/>
            </p:cNvGraphicFramePr>
            <p:nvPr/>
          </p:nvGraphicFramePr>
          <p:xfrm>
            <a:off x="3288" y="1978"/>
            <a:ext cx="522" cy="317"/>
          </p:xfrm>
          <a:graphic>
            <a:graphicData uri="http://schemas.openxmlformats.org/presentationml/2006/ole">
              <p:oleObj spid="_x0000_s150544" name="Equation" r:id="rId5" imgW="355320" imgH="215640" progId="">
                <p:embed/>
              </p:oleObj>
            </a:graphicData>
          </a:graphic>
        </p:graphicFrame>
        <p:sp>
          <p:nvSpPr>
            <p:cNvPr id="150586" name="Text Box 30"/>
            <p:cNvSpPr txBox="1">
              <a:spLocks noChangeArrowheads="1"/>
            </p:cNvSpPr>
            <p:nvPr/>
          </p:nvSpPr>
          <p:spPr bwMode="auto">
            <a:xfrm>
              <a:off x="3311" y="2364"/>
              <a:ext cx="5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0"/>
                <a:t>86.6</a:t>
              </a:r>
            </a:p>
          </p:txBody>
        </p:sp>
      </p:grpSp>
      <p:grpSp>
        <p:nvGrpSpPr>
          <p:cNvPr id="150574" name="Group 46"/>
          <p:cNvGrpSpPr>
            <a:grpSpLocks/>
          </p:cNvGrpSpPr>
          <p:nvPr/>
        </p:nvGrpSpPr>
        <p:grpSpPr bwMode="auto">
          <a:xfrm>
            <a:off x="6300788" y="3140075"/>
            <a:ext cx="1042987" cy="1069975"/>
            <a:chOff x="3969" y="1978"/>
            <a:chExt cx="657" cy="674"/>
          </a:xfrm>
        </p:grpSpPr>
        <p:graphicFrame>
          <p:nvGraphicFramePr>
            <p:cNvPr id="150545" name="Object 17"/>
            <p:cNvGraphicFramePr>
              <a:graphicFrameLocks noChangeAspect="1"/>
            </p:cNvGraphicFramePr>
            <p:nvPr/>
          </p:nvGraphicFramePr>
          <p:xfrm>
            <a:off x="3969" y="1978"/>
            <a:ext cx="635" cy="318"/>
          </p:xfrm>
          <a:graphic>
            <a:graphicData uri="http://schemas.openxmlformats.org/presentationml/2006/ole">
              <p:oleObj spid="_x0000_s150545" name="Equation" r:id="rId6" imgW="431640" imgH="215640" progId="">
                <p:embed/>
              </p:oleObj>
            </a:graphicData>
          </a:graphic>
        </p:graphicFrame>
        <p:sp>
          <p:nvSpPr>
            <p:cNvPr id="150585" name="Text Box 31"/>
            <p:cNvSpPr txBox="1">
              <a:spLocks noChangeArrowheads="1"/>
            </p:cNvSpPr>
            <p:nvPr/>
          </p:nvSpPr>
          <p:spPr bwMode="auto">
            <a:xfrm>
              <a:off x="4082" y="2364"/>
              <a:ext cx="5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0"/>
                <a:t>92.7</a:t>
              </a:r>
            </a:p>
          </p:txBody>
        </p:sp>
      </p:grpSp>
      <p:grpSp>
        <p:nvGrpSpPr>
          <p:cNvPr id="150575" name="Group 47"/>
          <p:cNvGrpSpPr>
            <a:grpSpLocks/>
          </p:cNvGrpSpPr>
          <p:nvPr/>
        </p:nvGrpSpPr>
        <p:grpSpPr bwMode="auto">
          <a:xfrm>
            <a:off x="7596188" y="3140075"/>
            <a:ext cx="1008062" cy="1069975"/>
            <a:chOff x="4785" y="1978"/>
            <a:chExt cx="635" cy="674"/>
          </a:xfrm>
        </p:grpSpPr>
        <p:graphicFrame>
          <p:nvGraphicFramePr>
            <p:cNvPr id="150555" name="Object 27"/>
            <p:cNvGraphicFramePr>
              <a:graphicFrameLocks noChangeAspect="1"/>
            </p:cNvGraphicFramePr>
            <p:nvPr/>
          </p:nvGraphicFramePr>
          <p:xfrm>
            <a:off x="4785" y="1978"/>
            <a:ext cx="635" cy="318"/>
          </p:xfrm>
          <a:graphic>
            <a:graphicData uri="http://schemas.openxmlformats.org/presentationml/2006/ole">
              <p:oleObj spid="_x0000_s150555" name="Equation" r:id="rId7" imgW="431640" imgH="215640" progId="">
                <p:embed/>
              </p:oleObj>
            </a:graphicData>
          </a:graphic>
        </p:graphicFrame>
        <p:sp>
          <p:nvSpPr>
            <p:cNvPr id="150584" name="Text Box 32"/>
            <p:cNvSpPr txBox="1">
              <a:spLocks noChangeArrowheads="1"/>
            </p:cNvSpPr>
            <p:nvPr/>
          </p:nvSpPr>
          <p:spPr bwMode="auto">
            <a:xfrm>
              <a:off x="4853" y="2364"/>
              <a:ext cx="5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0"/>
                <a:t>98.8</a:t>
              </a:r>
            </a:p>
          </p:txBody>
        </p:sp>
      </p:grpSp>
      <p:grpSp>
        <p:nvGrpSpPr>
          <p:cNvPr id="150576" name="Group 48"/>
          <p:cNvGrpSpPr>
            <a:grpSpLocks/>
          </p:cNvGrpSpPr>
          <p:nvPr/>
        </p:nvGrpSpPr>
        <p:grpSpPr bwMode="auto">
          <a:xfrm>
            <a:off x="3025775" y="3140075"/>
            <a:ext cx="896938" cy="1069975"/>
            <a:chOff x="1906" y="1978"/>
            <a:chExt cx="565" cy="674"/>
          </a:xfrm>
        </p:grpSpPr>
        <p:graphicFrame>
          <p:nvGraphicFramePr>
            <p:cNvPr id="150552" name="Object 24"/>
            <p:cNvGraphicFramePr>
              <a:graphicFrameLocks noChangeAspect="1"/>
            </p:cNvGraphicFramePr>
            <p:nvPr/>
          </p:nvGraphicFramePr>
          <p:xfrm>
            <a:off x="1906" y="1978"/>
            <a:ext cx="543" cy="329"/>
          </p:xfrm>
          <a:graphic>
            <a:graphicData uri="http://schemas.openxmlformats.org/presentationml/2006/ole">
              <p:oleObj spid="_x0000_s150552" name="Equation" r:id="rId8" imgW="355320" imgH="215640" progId="">
                <p:embed/>
              </p:oleObj>
            </a:graphicData>
          </a:graphic>
        </p:graphicFrame>
        <p:sp>
          <p:nvSpPr>
            <p:cNvPr id="150583" name="Text Box 33"/>
            <p:cNvSpPr txBox="1">
              <a:spLocks noChangeArrowheads="1"/>
            </p:cNvSpPr>
            <p:nvPr/>
          </p:nvSpPr>
          <p:spPr bwMode="auto">
            <a:xfrm>
              <a:off x="1927" y="2364"/>
              <a:ext cx="5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0"/>
                <a:t>74.4</a:t>
              </a:r>
            </a:p>
          </p:txBody>
        </p:sp>
      </p:grpSp>
      <p:grpSp>
        <p:nvGrpSpPr>
          <p:cNvPr id="150577" name="Group 49"/>
          <p:cNvGrpSpPr>
            <a:grpSpLocks/>
          </p:cNvGrpSpPr>
          <p:nvPr/>
        </p:nvGrpSpPr>
        <p:grpSpPr bwMode="auto">
          <a:xfrm>
            <a:off x="1763713" y="3140075"/>
            <a:ext cx="1008062" cy="1069975"/>
            <a:chOff x="1111" y="1978"/>
            <a:chExt cx="635" cy="674"/>
          </a:xfrm>
        </p:grpSpPr>
        <p:graphicFrame>
          <p:nvGraphicFramePr>
            <p:cNvPr id="150546" name="Object 18"/>
            <p:cNvGraphicFramePr>
              <a:graphicFrameLocks noChangeAspect="1"/>
            </p:cNvGraphicFramePr>
            <p:nvPr/>
          </p:nvGraphicFramePr>
          <p:xfrm>
            <a:off x="1111" y="1978"/>
            <a:ext cx="635" cy="318"/>
          </p:xfrm>
          <a:graphic>
            <a:graphicData uri="http://schemas.openxmlformats.org/presentationml/2006/ole">
              <p:oleObj spid="_x0000_s150546" name="Equation" r:id="rId9" imgW="431640" imgH="215640" progId="">
                <p:embed/>
              </p:oleObj>
            </a:graphicData>
          </a:graphic>
        </p:graphicFrame>
        <p:sp>
          <p:nvSpPr>
            <p:cNvPr id="150582" name="Text Box 34"/>
            <p:cNvSpPr txBox="1">
              <a:spLocks noChangeArrowheads="1"/>
            </p:cNvSpPr>
            <p:nvPr/>
          </p:nvSpPr>
          <p:spPr bwMode="auto">
            <a:xfrm>
              <a:off x="1111" y="2364"/>
              <a:ext cx="5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0"/>
                <a:t>68.3</a:t>
              </a:r>
            </a:p>
          </p:txBody>
        </p:sp>
      </p:grpSp>
      <p:grpSp>
        <p:nvGrpSpPr>
          <p:cNvPr id="150578" name="Group 50"/>
          <p:cNvGrpSpPr>
            <a:grpSpLocks/>
          </p:cNvGrpSpPr>
          <p:nvPr/>
        </p:nvGrpSpPr>
        <p:grpSpPr bwMode="auto">
          <a:xfrm>
            <a:off x="647700" y="3140075"/>
            <a:ext cx="971550" cy="1069975"/>
            <a:chOff x="408" y="1978"/>
            <a:chExt cx="612" cy="674"/>
          </a:xfrm>
        </p:grpSpPr>
        <p:graphicFrame>
          <p:nvGraphicFramePr>
            <p:cNvPr id="150549" name="Object 21"/>
            <p:cNvGraphicFramePr>
              <a:graphicFrameLocks noChangeAspect="1"/>
            </p:cNvGraphicFramePr>
            <p:nvPr/>
          </p:nvGraphicFramePr>
          <p:xfrm>
            <a:off x="408" y="1978"/>
            <a:ext cx="612" cy="315"/>
          </p:xfrm>
          <a:graphic>
            <a:graphicData uri="http://schemas.openxmlformats.org/presentationml/2006/ole">
              <p:oleObj spid="_x0000_s150549" name="Equation" r:id="rId10" imgW="419040" imgH="215640" progId="">
                <p:embed/>
              </p:oleObj>
            </a:graphicData>
          </a:graphic>
        </p:graphicFrame>
        <p:sp>
          <p:nvSpPr>
            <p:cNvPr id="2" name="Text Box 35"/>
            <p:cNvSpPr txBox="1">
              <a:spLocks noChangeArrowheads="1"/>
            </p:cNvSpPr>
            <p:nvPr/>
          </p:nvSpPr>
          <p:spPr bwMode="auto">
            <a:xfrm>
              <a:off x="408" y="2364"/>
              <a:ext cx="5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0"/>
                <a:t>62.2</a:t>
              </a:r>
            </a:p>
          </p:txBody>
        </p:sp>
      </p:grpSp>
      <p:sp>
        <p:nvSpPr>
          <p:cNvPr id="3" name="Text Box 36"/>
          <p:cNvSpPr txBox="1">
            <a:spLocks noChangeArrowheads="1"/>
          </p:cNvSpPr>
          <p:nvPr/>
        </p:nvSpPr>
        <p:spPr bwMode="auto">
          <a:xfrm>
            <a:off x="4248150" y="4365625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rgbClr val="9900CC"/>
                </a:solidFill>
              </a:rPr>
              <a:t>0</a:t>
            </a:r>
          </a:p>
        </p:txBody>
      </p:sp>
      <p:sp>
        <p:nvSpPr>
          <p:cNvPr id="150565" name="Text Box 37"/>
          <p:cNvSpPr txBox="1">
            <a:spLocks noChangeArrowheads="1"/>
          </p:cNvSpPr>
          <p:nvPr/>
        </p:nvSpPr>
        <p:spPr bwMode="auto">
          <a:xfrm>
            <a:off x="5400675" y="4365625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rgbClr val="9900CC"/>
                </a:solidFill>
              </a:rPr>
              <a:t>1</a:t>
            </a:r>
          </a:p>
        </p:txBody>
      </p:sp>
      <p:sp>
        <p:nvSpPr>
          <p:cNvPr id="150566" name="Text Box 38"/>
          <p:cNvSpPr txBox="1">
            <a:spLocks noChangeArrowheads="1"/>
          </p:cNvSpPr>
          <p:nvPr/>
        </p:nvSpPr>
        <p:spPr bwMode="auto">
          <a:xfrm>
            <a:off x="6588125" y="4365625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rgbClr val="9900CC"/>
                </a:solidFill>
              </a:rPr>
              <a:t>2</a:t>
            </a:r>
          </a:p>
        </p:txBody>
      </p:sp>
      <p:sp>
        <p:nvSpPr>
          <p:cNvPr id="150567" name="Text Box 39"/>
          <p:cNvSpPr txBox="1">
            <a:spLocks noChangeArrowheads="1"/>
          </p:cNvSpPr>
          <p:nvPr/>
        </p:nvSpPr>
        <p:spPr bwMode="auto">
          <a:xfrm>
            <a:off x="7848600" y="4365625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rgbClr val="9900CC"/>
                </a:solidFill>
              </a:rPr>
              <a:t>3</a:t>
            </a:r>
          </a:p>
        </p:txBody>
      </p:sp>
      <p:sp>
        <p:nvSpPr>
          <p:cNvPr id="150568" name="Text Box 40"/>
          <p:cNvSpPr txBox="1">
            <a:spLocks noChangeArrowheads="1"/>
          </p:cNvSpPr>
          <p:nvPr/>
        </p:nvSpPr>
        <p:spPr bwMode="auto">
          <a:xfrm>
            <a:off x="3095625" y="4365625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rgbClr val="9900CC"/>
                </a:solidFill>
              </a:rPr>
              <a:t>-1</a:t>
            </a:r>
          </a:p>
        </p:txBody>
      </p:sp>
      <p:sp>
        <p:nvSpPr>
          <p:cNvPr id="150569" name="Text Box 41"/>
          <p:cNvSpPr txBox="1">
            <a:spLocks noChangeArrowheads="1"/>
          </p:cNvSpPr>
          <p:nvPr/>
        </p:nvSpPr>
        <p:spPr bwMode="auto">
          <a:xfrm>
            <a:off x="1763713" y="4365625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rgbClr val="9900CC"/>
                </a:solidFill>
              </a:rPr>
              <a:t>-2</a:t>
            </a:r>
          </a:p>
        </p:txBody>
      </p:sp>
      <p:sp>
        <p:nvSpPr>
          <p:cNvPr id="150570" name="Text Box 42"/>
          <p:cNvSpPr txBox="1">
            <a:spLocks noChangeArrowheads="1"/>
          </p:cNvSpPr>
          <p:nvPr/>
        </p:nvSpPr>
        <p:spPr bwMode="auto">
          <a:xfrm>
            <a:off x="539750" y="4365625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rgbClr val="9900CC"/>
                </a:solidFill>
              </a:rPr>
              <a:t>-3</a:t>
            </a:r>
          </a:p>
        </p:txBody>
      </p:sp>
      <p:sp>
        <p:nvSpPr>
          <p:cNvPr id="150580" name="Line 52"/>
          <p:cNvSpPr>
            <a:spLocks noChangeShapeType="1"/>
          </p:cNvSpPr>
          <p:nvPr/>
        </p:nvSpPr>
        <p:spPr bwMode="auto">
          <a:xfrm>
            <a:off x="5364163" y="2097088"/>
            <a:ext cx="0" cy="3492500"/>
          </a:xfrm>
          <a:prstGeom prst="line">
            <a:avLst/>
          </a:prstGeom>
          <a:noFill/>
          <a:ln w="2857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0581" name="Text Box 53"/>
          <p:cNvSpPr txBox="1">
            <a:spLocks noChangeArrowheads="1"/>
          </p:cNvSpPr>
          <p:nvPr/>
        </p:nvSpPr>
        <p:spPr bwMode="auto">
          <a:xfrm>
            <a:off x="4319588" y="1304925"/>
            <a:ext cx="255587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Michele’s Score = 86</a:t>
            </a:r>
          </a:p>
          <a:p>
            <a:pPr>
              <a:spcBef>
                <a:spcPct val="50000"/>
              </a:spcBef>
            </a:pPr>
            <a:r>
              <a:rPr lang="en-US" b="0"/>
              <a:t>Michele’s z-score = .90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0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0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0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0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0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0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0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0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0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0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0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50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50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0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0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0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0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0565" grpId="0"/>
      <p:bldP spid="150566" grpId="0"/>
      <p:bldP spid="150567" grpId="0"/>
      <p:bldP spid="150568" grpId="0"/>
      <p:bldP spid="150569" grpId="0"/>
      <p:bldP spid="150570" grpId="0"/>
      <p:bldP spid="150580" grpId="0" animBg="1"/>
      <p:bldP spid="1505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Calculate a z-score</a:t>
            </a:r>
          </a:p>
        </p:txBody>
      </p:sp>
      <p:sp>
        <p:nvSpPr>
          <p:cNvPr id="152578" name="Text Box 4"/>
          <p:cNvSpPr txBox="1">
            <a:spLocks noChangeArrowheads="1"/>
          </p:cNvSpPr>
          <p:nvPr/>
        </p:nvSpPr>
        <p:spPr bwMode="auto">
          <a:xfrm>
            <a:off x="215900" y="1376363"/>
            <a:ext cx="47164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0"/>
              <a:t>Consider this problem:</a:t>
            </a:r>
          </a:p>
        </p:txBody>
      </p:sp>
      <p:sp>
        <p:nvSpPr>
          <p:cNvPr id="152579" name="Text Box 5"/>
          <p:cNvSpPr txBox="1">
            <a:spLocks noChangeArrowheads="1"/>
          </p:cNvSpPr>
          <p:nvPr/>
        </p:nvSpPr>
        <p:spPr bwMode="auto">
          <a:xfrm>
            <a:off x="576263" y="2312988"/>
            <a:ext cx="7021512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0"/>
              <a:t>The mean salary for math teachers in Big State is $45,000 per year with a standard deviation of $5,000.</a:t>
            </a:r>
          </a:p>
          <a:p>
            <a:pPr>
              <a:spcBef>
                <a:spcPct val="50000"/>
              </a:spcBef>
            </a:pPr>
            <a:r>
              <a:rPr lang="en-US" sz="3200" b="0"/>
              <a:t>The mean salary of a Food Lion bagger is $21,000 with a standard deviation of $2,000.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Calculate a z-score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142875" y="3457575"/>
            <a:ext cx="3816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Teacher : 63,000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4456113" y="3435350"/>
            <a:ext cx="4411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Grocery Bagger: 30,000</a:t>
            </a:r>
            <a:r>
              <a:rPr lang="en-US" b="0"/>
              <a:t>   </a:t>
            </a: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3556000" y="3430588"/>
            <a:ext cx="57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or</a:t>
            </a:r>
          </a:p>
        </p:txBody>
      </p:sp>
      <p:sp>
        <p:nvSpPr>
          <p:cNvPr id="93205" name="Text Box 14"/>
          <p:cNvSpPr txBox="1">
            <a:spLocks noChangeArrowheads="1"/>
          </p:cNvSpPr>
          <p:nvPr/>
        </p:nvSpPr>
        <p:spPr bwMode="auto">
          <a:xfrm>
            <a:off x="539750" y="1412875"/>
            <a:ext cx="734536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Who has the better salary relative to the mean?  A Big State teacher making 63,000 or a grocery bagger making 30,000?</a:t>
            </a:r>
          </a:p>
        </p:txBody>
      </p:sp>
      <p:graphicFrame>
        <p:nvGraphicFramePr>
          <p:cNvPr id="93199" name="Object 15"/>
          <p:cNvGraphicFramePr>
            <a:graphicFrameLocks noChangeAspect="1"/>
          </p:cNvGraphicFramePr>
          <p:nvPr>
            <p:ph sz="half" idx="1"/>
          </p:nvPr>
        </p:nvGraphicFramePr>
        <p:xfrm>
          <a:off x="0" y="4400550"/>
          <a:ext cx="3851275" cy="900113"/>
        </p:xfrm>
        <a:graphic>
          <a:graphicData uri="http://schemas.openxmlformats.org/presentationml/2006/ole">
            <p:oleObj spid="_x0000_s93199" name="Equation" r:id="rId4" imgW="1904760" imgH="444240" progId="">
              <p:embed/>
            </p:oleObj>
          </a:graphicData>
        </a:graphic>
      </p:graphicFrame>
      <p:graphicFrame>
        <p:nvGraphicFramePr>
          <p:cNvPr id="93200" name="Object 16"/>
          <p:cNvGraphicFramePr>
            <a:graphicFrameLocks noChangeAspect="1"/>
          </p:cNvGraphicFramePr>
          <p:nvPr>
            <p:ph sz="half" idx="2"/>
          </p:nvPr>
        </p:nvGraphicFramePr>
        <p:xfrm>
          <a:off x="4679950" y="4321175"/>
          <a:ext cx="3779838" cy="893763"/>
        </p:xfrm>
        <a:graphic>
          <a:graphicData uri="http://schemas.openxmlformats.org/presentationml/2006/ole">
            <p:oleObj spid="_x0000_s93200" name="Equation" r:id="rId5" imgW="1879560" imgH="444240" progId="">
              <p:embed/>
            </p:oleObj>
          </a:graphicData>
        </a:graphic>
      </p:graphicFrame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5445125"/>
            <a:ext cx="716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What is the interpretation of the two z-scores?  </a:t>
            </a:r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719138" y="6092825"/>
            <a:ext cx="716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Who has a better salary relative to the mean?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3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  <p:bldP spid="93190" grpId="0"/>
      <p:bldP spid="93197" grpId="0"/>
      <p:bldP spid="2" grpId="0"/>
      <p:bldP spid="9320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Calculate a z-score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359532" y="3032956"/>
            <a:ext cx="3816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 dirty="0"/>
              <a:t>Teacher : 63,000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4732338" y="2960948"/>
            <a:ext cx="4411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 dirty="0"/>
              <a:t>Grocery Bagger: 30,000</a:t>
            </a:r>
            <a:r>
              <a:rPr lang="en-US" b="0" dirty="0"/>
              <a:t>   </a:t>
            </a: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3743908" y="2996952"/>
            <a:ext cx="57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 dirty="0"/>
              <a:t>or</a:t>
            </a:r>
          </a:p>
        </p:txBody>
      </p:sp>
      <p:sp>
        <p:nvSpPr>
          <p:cNvPr id="181254" name="Text Box 14"/>
          <p:cNvSpPr txBox="1">
            <a:spLocks noChangeArrowheads="1"/>
          </p:cNvSpPr>
          <p:nvPr/>
        </p:nvSpPr>
        <p:spPr bwMode="auto">
          <a:xfrm>
            <a:off x="539750" y="1412875"/>
            <a:ext cx="734536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Who has the better salary relative to the mean?  A Big State teacher making 63,000 or a grocery bagger making 30,000?</a:t>
            </a:r>
          </a:p>
        </p:txBody>
      </p:sp>
      <p:graphicFrame>
        <p:nvGraphicFramePr>
          <p:cNvPr id="93199" name="Object 7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3645024"/>
          <a:ext cx="3851275" cy="900113"/>
        </p:xfrm>
        <a:graphic>
          <a:graphicData uri="http://schemas.openxmlformats.org/presentationml/2006/ole">
            <p:oleObj spid="_x0000_s181255" name="Equation" r:id="rId4" imgW="1904760" imgH="444240" progId="">
              <p:embed/>
            </p:oleObj>
          </a:graphicData>
        </a:graphic>
      </p:graphicFrame>
      <p:graphicFrame>
        <p:nvGraphicFramePr>
          <p:cNvPr id="93200" name="Object 8"/>
          <p:cNvGraphicFramePr>
            <a:graphicFrameLocks noChangeAspect="1"/>
          </p:cNvGraphicFramePr>
          <p:nvPr>
            <p:ph sz="half" idx="4294967295"/>
          </p:nvPr>
        </p:nvGraphicFramePr>
        <p:xfrm>
          <a:off x="4644008" y="3609020"/>
          <a:ext cx="3779838" cy="893763"/>
        </p:xfrm>
        <a:graphic>
          <a:graphicData uri="http://schemas.openxmlformats.org/presentationml/2006/ole">
            <p:oleObj spid="_x0000_s181256" name="Equation" r:id="rId5" imgW="1879560" imgH="444240" progId="">
              <p:embed/>
            </p:oleObj>
          </a:graphicData>
        </a:graphic>
      </p:graphicFrame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647564" y="4797152"/>
            <a:ext cx="71643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What is the interpretation of the two z-scores</a:t>
            </a:r>
            <a:r>
              <a:rPr lang="en-US" sz="2400" dirty="0" smtClean="0"/>
              <a:t>?  </a:t>
            </a:r>
            <a:r>
              <a:rPr lang="en-US" sz="2400" dirty="0" smtClean="0">
                <a:solidFill>
                  <a:srgbClr val="9900CC"/>
                </a:solidFill>
              </a:rPr>
              <a:t>Both scores are above the mean.</a:t>
            </a:r>
            <a:r>
              <a:rPr lang="en-US" sz="2400" dirty="0" smtClean="0"/>
              <a:t>        </a:t>
            </a:r>
            <a:endParaRPr lang="en-US" sz="2400" dirty="0"/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719572" y="5625244"/>
            <a:ext cx="71643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Who has a better salary relative to the mean</a:t>
            </a:r>
            <a:r>
              <a:rPr lang="en-US" sz="2400" dirty="0" smtClean="0"/>
              <a:t>?  </a:t>
            </a:r>
            <a:r>
              <a:rPr lang="en-US" sz="2400" dirty="0" smtClean="0">
                <a:solidFill>
                  <a:srgbClr val="9900CC"/>
                </a:solidFill>
              </a:rPr>
              <a:t>The  grocery bagger.</a:t>
            </a:r>
            <a:r>
              <a:rPr lang="en-US" sz="2400" dirty="0" smtClean="0"/>
              <a:t>  </a:t>
            </a:r>
            <a:endParaRPr lang="en-U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3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  <p:bldP spid="93190" grpId="0"/>
      <p:bldP spid="93197" grpId="0"/>
      <p:bldP spid="93201" grpId="0"/>
      <p:bldP spid="9320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graphicFrame>
        <p:nvGraphicFramePr>
          <p:cNvPr id="100355" name="Group 3"/>
          <p:cNvGraphicFramePr>
            <a:graphicFrameLocks noGrp="1"/>
          </p:cNvGraphicFramePr>
          <p:nvPr>
            <p:ph sz="half" idx="1"/>
          </p:nvPr>
        </p:nvGraphicFramePr>
        <p:xfrm>
          <a:off x="457200" y="1323975"/>
          <a:ext cx="7931150" cy="1150938"/>
        </p:xfrm>
        <a:graphic>
          <a:graphicData uri="http://schemas.openxmlformats.org/drawingml/2006/table">
            <a:tbl>
              <a:tblPr/>
              <a:tblGrid>
                <a:gridCol w="1062038"/>
                <a:gridCol w="920750"/>
                <a:gridCol w="992187"/>
                <a:gridCol w="992188"/>
                <a:gridCol w="990600"/>
                <a:gridCol w="990600"/>
                <a:gridCol w="992187"/>
                <a:gridCol w="9906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Bill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Carrie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413" name="Text Box 61"/>
          <p:cNvSpPr txBox="1">
            <a:spLocks noChangeArrowheads="1"/>
          </p:cNvSpPr>
          <p:nvPr/>
        </p:nvSpPr>
        <p:spPr bwMode="auto">
          <a:xfrm>
            <a:off x="166688" y="2636838"/>
            <a:ext cx="89773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Which students’ heights have a z-score greater than 1?</a:t>
            </a:r>
          </a:p>
        </p:txBody>
      </p:sp>
      <p:sp>
        <p:nvSpPr>
          <p:cNvPr id="100414" name="Text Box 62"/>
          <p:cNvSpPr txBox="1">
            <a:spLocks noChangeArrowheads="1"/>
          </p:cNvSpPr>
          <p:nvPr/>
        </p:nvSpPr>
        <p:spPr bwMode="auto">
          <a:xfrm>
            <a:off x="468313" y="3249613"/>
            <a:ext cx="2519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A) All of them</a:t>
            </a:r>
          </a:p>
        </p:txBody>
      </p:sp>
      <p:sp>
        <p:nvSpPr>
          <p:cNvPr id="100415" name="Text Box 63"/>
          <p:cNvSpPr txBox="1">
            <a:spLocks noChangeArrowheads="1"/>
          </p:cNvSpPr>
          <p:nvPr/>
        </p:nvSpPr>
        <p:spPr bwMode="auto">
          <a:xfrm>
            <a:off x="468313" y="3716338"/>
            <a:ext cx="39830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B) Bill, Carrie, Ed and 	Gus </a:t>
            </a:r>
          </a:p>
        </p:txBody>
      </p:sp>
      <p:sp>
        <p:nvSpPr>
          <p:cNvPr id="100416" name="Text Box 64"/>
          <p:cNvSpPr txBox="1">
            <a:spLocks noChangeArrowheads="1"/>
          </p:cNvSpPr>
          <p:nvPr/>
        </p:nvSpPr>
        <p:spPr bwMode="auto">
          <a:xfrm>
            <a:off x="468313" y="4652963"/>
            <a:ext cx="3090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C) Ed and Gus</a:t>
            </a:r>
          </a:p>
        </p:txBody>
      </p:sp>
      <p:sp>
        <p:nvSpPr>
          <p:cNvPr id="100417" name="Text Box 65"/>
          <p:cNvSpPr txBox="1">
            <a:spLocks noChangeArrowheads="1"/>
          </p:cNvSpPr>
          <p:nvPr/>
        </p:nvSpPr>
        <p:spPr bwMode="auto">
          <a:xfrm>
            <a:off x="468313" y="5229225"/>
            <a:ext cx="3132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D) None of them</a:t>
            </a:r>
          </a:p>
        </p:txBody>
      </p:sp>
      <p:sp>
        <p:nvSpPr>
          <p:cNvPr id="100420" name="Text Box 68"/>
          <p:cNvSpPr txBox="1">
            <a:spLocks noChangeArrowheads="1"/>
          </p:cNvSpPr>
          <p:nvPr/>
        </p:nvSpPr>
        <p:spPr bwMode="auto">
          <a:xfrm>
            <a:off x="4967288" y="3213100"/>
            <a:ext cx="3565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/>
              <a:t> </a:t>
            </a:r>
            <a:endParaRPr lang="en-US" b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0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0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13" grpId="0"/>
      <p:bldP spid="100414" grpId="0"/>
      <p:bldP spid="100415" grpId="0"/>
      <p:bldP spid="100416" grpId="0"/>
      <p:bldP spid="100417" grpId="0"/>
      <p:bldP spid="1004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graphicFrame>
        <p:nvGraphicFramePr>
          <p:cNvPr id="100355" name="Group 3"/>
          <p:cNvGraphicFramePr>
            <a:graphicFrameLocks noGrp="1"/>
          </p:cNvGraphicFramePr>
          <p:nvPr>
            <p:ph sz="half" idx="4294967295"/>
          </p:nvPr>
        </p:nvGraphicFramePr>
        <p:xfrm>
          <a:off x="457200" y="1323975"/>
          <a:ext cx="7931150" cy="1150938"/>
        </p:xfrm>
        <a:graphic>
          <a:graphicData uri="http://schemas.openxmlformats.org/drawingml/2006/table">
            <a:tbl>
              <a:tblPr/>
              <a:tblGrid>
                <a:gridCol w="1062038"/>
                <a:gridCol w="920750"/>
                <a:gridCol w="992187"/>
                <a:gridCol w="992188"/>
                <a:gridCol w="990600"/>
                <a:gridCol w="990600"/>
                <a:gridCol w="992187"/>
                <a:gridCol w="9906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Bill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Carrie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413" name="Text Box 61"/>
          <p:cNvSpPr txBox="1">
            <a:spLocks noChangeArrowheads="1"/>
          </p:cNvSpPr>
          <p:nvPr/>
        </p:nvSpPr>
        <p:spPr bwMode="auto">
          <a:xfrm>
            <a:off x="166688" y="2636838"/>
            <a:ext cx="89773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Which students’ heights have a z-score greater than 1?</a:t>
            </a:r>
          </a:p>
        </p:txBody>
      </p:sp>
      <p:sp>
        <p:nvSpPr>
          <p:cNvPr id="100414" name="Text Box 62"/>
          <p:cNvSpPr txBox="1">
            <a:spLocks noChangeArrowheads="1"/>
          </p:cNvSpPr>
          <p:nvPr/>
        </p:nvSpPr>
        <p:spPr bwMode="auto">
          <a:xfrm>
            <a:off x="468313" y="3249613"/>
            <a:ext cx="2519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A) All of them</a:t>
            </a:r>
          </a:p>
        </p:txBody>
      </p:sp>
      <p:sp>
        <p:nvSpPr>
          <p:cNvPr id="100415" name="Text Box 63"/>
          <p:cNvSpPr txBox="1">
            <a:spLocks noChangeArrowheads="1"/>
          </p:cNvSpPr>
          <p:nvPr/>
        </p:nvSpPr>
        <p:spPr bwMode="auto">
          <a:xfrm>
            <a:off x="468313" y="3716338"/>
            <a:ext cx="39830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B) Bill, Carrie, Ed and 	Gus </a:t>
            </a:r>
          </a:p>
        </p:txBody>
      </p:sp>
      <p:sp>
        <p:nvSpPr>
          <p:cNvPr id="100416" name="Text Box 64"/>
          <p:cNvSpPr txBox="1">
            <a:spLocks noChangeArrowheads="1"/>
          </p:cNvSpPr>
          <p:nvPr/>
        </p:nvSpPr>
        <p:spPr bwMode="auto">
          <a:xfrm>
            <a:off x="468313" y="4652963"/>
            <a:ext cx="3090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C) Ed and Gus</a:t>
            </a:r>
          </a:p>
        </p:txBody>
      </p:sp>
      <p:sp>
        <p:nvSpPr>
          <p:cNvPr id="100417" name="Text Box 65"/>
          <p:cNvSpPr txBox="1">
            <a:spLocks noChangeArrowheads="1"/>
          </p:cNvSpPr>
          <p:nvPr/>
        </p:nvSpPr>
        <p:spPr bwMode="auto">
          <a:xfrm>
            <a:off x="468313" y="5229225"/>
            <a:ext cx="3132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D) None of them</a:t>
            </a:r>
          </a:p>
        </p:txBody>
      </p:sp>
      <p:sp>
        <p:nvSpPr>
          <p:cNvPr id="100418" name="Oval 66"/>
          <p:cNvSpPr>
            <a:spLocks noChangeArrowheads="1"/>
          </p:cNvSpPr>
          <p:nvPr/>
        </p:nvSpPr>
        <p:spPr bwMode="auto">
          <a:xfrm>
            <a:off x="0" y="4581525"/>
            <a:ext cx="3349625" cy="792163"/>
          </a:xfrm>
          <a:prstGeom prst="ellipse">
            <a:avLst/>
          </a:prstGeom>
          <a:noFill/>
          <a:ln w="28575">
            <a:solidFill>
              <a:srgbClr val="BB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0">
              <a:solidFill>
                <a:schemeClr val="bg1"/>
              </a:solidFill>
            </a:endParaRPr>
          </a:p>
        </p:txBody>
      </p:sp>
      <p:sp>
        <p:nvSpPr>
          <p:cNvPr id="100420" name="Text Box 68"/>
          <p:cNvSpPr txBox="1">
            <a:spLocks noChangeArrowheads="1"/>
          </p:cNvSpPr>
          <p:nvPr/>
        </p:nvSpPr>
        <p:spPr bwMode="auto">
          <a:xfrm>
            <a:off x="4967288" y="3213100"/>
            <a:ext cx="3565525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/>
              <a:t>Mean = 50</a:t>
            </a:r>
          </a:p>
          <a:p>
            <a:pPr>
              <a:spcBef>
                <a:spcPct val="50000"/>
              </a:spcBef>
            </a:pPr>
            <a:r>
              <a:rPr lang="en-US" sz="2400" b="0"/>
              <a:t>Standard Deviation = 5.3</a:t>
            </a:r>
          </a:p>
          <a:p>
            <a:pPr>
              <a:spcBef>
                <a:spcPct val="50000"/>
              </a:spcBef>
            </a:pPr>
            <a:endParaRPr lang="en-US" b="0"/>
          </a:p>
          <a:p>
            <a:pPr>
              <a:spcBef>
                <a:spcPct val="50000"/>
              </a:spcBef>
            </a:pPr>
            <a:endParaRPr lang="en-US" b="0"/>
          </a:p>
        </p:txBody>
      </p:sp>
      <p:graphicFrame>
        <p:nvGraphicFramePr>
          <p:cNvPr id="100421" name="Object 39"/>
          <p:cNvGraphicFramePr>
            <a:graphicFrameLocks noChangeAspect="1"/>
          </p:cNvGraphicFramePr>
          <p:nvPr/>
        </p:nvGraphicFramePr>
        <p:xfrm>
          <a:off x="5022850" y="4184650"/>
          <a:ext cx="1727200" cy="1071563"/>
        </p:xfrm>
        <a:graphic>
          <a:graphicData uri="http://schemas.openxmlformats.org/presentationml/2006/ole">
            <p:oleObj spid="_x0000_s183335" name="Equation" r:id="rId4" imgW="634680" imgH="393480" progId="">
              <p:embed/>
            </p:oleObj>
          </a:graphicData>
        </a:graphic>
      </p:graphicFrame>
      <p:graphicFrame>
        <p:nvGraphicFramePr>
          <p:cNvPr id="100422" name="Object 40"/>
          <p:cNvGraphicFramePr>
            <a:graphicFrameLocks noChangeAspect="1"/>
          </p:cNvGraphicFramePr>
          <p:nvPr/>
        </p:nvGraphicFramePr>
        <p:xfrm>
          <a:off x="4967288" y="5265738"/>
          <a:ext cx="1476375" cy="492125"/>
        </p:xfrm>
        <a:graphic>
          <a:graphicData uri="http://schemas.openxmlformats.org/presentationml/2006/ole">
            <p:oleObj spid="_x0000_s183336" name="Equation" r:id="rId5" imgW="533160" imgH="177480" progId="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0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0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13" grpId="0"/>
      <p:bldP spid="100414" grpId="0"/>
      <p:bldP spid="100415" grpId="0"/>
      <p:bldP spid="100416" grpId="0"/>
      <p:bldP spid="100417" grpId="0"/>
      <p:bldP spid="100418" grpId="0" animBg="1"/>
      <p:bldP spid="1004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graphicFrame>
        <p:nvGraphicFramePr>
          <p:cNvPr id="101379" name="Group 3"/>
          <p:cNvGraphicFramePr>
            <a:graphicFrameLocks noGrp="1"/>
          </p:cNvGraphicFramePr>
          <p:nvPr>
            <p:ph sz="half" idx="1"/>
          </p:nvPr>
        </p:nvGraphicFramePr>
        <p:xfrm>
          <a:off x="457200" y="1323975"/>
          <a:ext cx="7931150" cy="1150938"/>
        </p:xfrm>
        <a:graphic>
          <a:graphicData uri="http://schemas.openxmlformats.org/drawingml/2006/table">
            <a:tbl>
              <a:tblPr/>
              <a:tblGrid>
                <a:gridCol w="1062038"/>
                <a:gridCol w="920750"/>
                <a:gridCol w="992187"/>
                <a:gridCol w="992188"/>
                <a:gridCol w="990600"/>
                <a:gridCol w="990600"/>
                <a:gridCol w="992187"/>
                <a:gridCol w="9906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Bill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Carrie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1437" name="Text Box 61"/>
          <p:cNvSpPr txBox="1">
            <a:spLocks noChangeArrowheads="1"/>
          </p:cNvSpPr>
          <p:nvPr/>
        </p:nvSpPr>
        <p:spPr bwMode="auto">
          <a:xfrm>
            <a:off x="0" y="2673350"/>
            <a:ext cx="8977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Which students have a z-score less than -2?</a:t>
            </a:r>
          </a:p>
        </p:txBody>
      </p:sp>
      <p:sp>
        <p:nvSpPr>
          <p:cNvPr id="101438" name="Text Box 62"/>
          <p:cNvSpPr txBox="1">
            <a:spLocks noChangeArrowheads="1"/>
          </p:cNvSpPr>
          <p:nvPr/>
        </p:nvSpPr>
        <p:spPr bwMode="auto">
          <a:xfrm>
            <a:off x="179388" y="3321050"/>
            <a:ext cx="2519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A) All of them</a:t>
            </a:r>
          </a:p>
        </p:txBody>
      </p:sp>
      <p:sp>
        <p:nvSpPr>
          <p:cNvPr id="101439" name="Text Box 63"/>
          <p:cNvSpPr txBox="1">
            <a:spLocks noChangeArrowheads="1"/>
          </p:cNvSpPr>
          <p:nvPr/>
        </p:nvSpPr>
        <p:spPr bwMode="auto">
          <a:xfrm>
            <a:off x="179388" y="3968750"/>
            <a:ext cx="3983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B) Dan and Andy</a:t>
            </a:r>
          </a:p>
        </p:txBody>
      </p:sp>
      <p:sp>
        <p:nvSpPr>
          <p:cNvPr id="101440" name="Text Box 64"/>
          <p:cNvSpPr txBox="1">
            <a:spLocks noChangeArrowheads="1"/>
          </p:cNvSpPr>
          <p:nvPr/>
        </p:nvSpPr>
        <p:spPr bwMode="auto">
          <a:xfrm>
            <a:off x="179388" y="4616450"/>
            <a:ext cx="3090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C) Only Dan</a:t>
            </a:r>
          </a:p>
        </p:txBody>
      </p:sp>
      <p:sp>
        <p:nvSpPr>
          <p:cNvPr id="101441" name="Text Box 65"/>
          <p:cNvSpPr txBox="1">
            <a:spLocks noChangeArrowheads="1"/>
          </p:cNvSpPr>
          <p:nvPr/>
        </p:nvSpPr>
        <p:spPr bwMode="auto">
          <a:xfrm>
            <a:off x="179388" y="5373688"/>
            <a:ext cx="3132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D) None of them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1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37" grpId="0"/>
      <p:bldP spid="101438" grpId="0"/>
      <p:bldP spid="101439" grpId="0"/>
      <p:bldP spid="101440" grpId="0"/>
      <p:bldP spid="1014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12776"/>
            <a:ext cx="8291513" cy="4968552"/>
          </a:xfrm>
        </p:spPr>
        <p:txBody>
          <a:bodyPr/>
          <a:lstStyle/>
          <a:p>
            <a:r>
              <a:rPr lang="en-US" dirty="0" smtClean="0"/>
              <a:t>Mean = </a:t>
            </a:r>
            <a:r>
              <a:rPr lang="en-US" dirty="0" smtClean="0">
                <a:solidFill>
                  <a:srgbClr val="9900CC"/>
                </a:solidFill>
              </a:rPr>
              <a:t>the average of the numbers. To find the mean of a set of numbers, you must add up the numbers then divide by the number of numbers.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Example:  18  23  10  39  22  17  16  15</a:t>
            </a:r>
          </a:p>
          <a:p>
            <a:pPr>
              <a:buNone/>
            </a:pPr>
            <a:r>
              <a:rPr lang="en-US" dirty="0" smtClean="0"/>
              <a:t>18+23+10+39+22+17+16+15 = 160</a:t>
            </a:r>
          </a:p>
          <a:p>
            <a:pPr>
              <a:buNone/>
            </a:pPr>
            <a:r>
              <a:rPr lang="en-US" u="sng" dirty="0" smtClean="0"/>
              <a:t>160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67644" y="537321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  </a:t>
            </a:r>
            <a:r>
              <a:rPr lang="en-US" sz="3200" dirty="0" smtClean="0"/>
              <a:t>20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5661248"/>
            <a:ext cx="292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8</a:t>
            </a:r>
            <a:endParaRPr lang="en-US" sz="3200" dirty="0"/>
          </a:p>
        </p:txBody>
      </p:sp>
    </p:spTree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graphicFrame>
        <p:nvGraphicFramePr>
          <p:cNvPr id="101379" name="Group 3"/>
          <p:cNvGraphicFramePr>
            <a:graphicFrameLocks noGrp="1"/>
          </p:cNvGraphicFramePr>
          <p:nvPr>
            <p:ph sz="half" idx="4294967295"/>
          </p:nvPr>
        </p:nvGraphicFramePr>
        <p:xfrm>
          <a:off x="457200" y="1323975"/>
          <a:ext cx="7931150" cy="1150938"/>
        </p:xfrm>
        <a:graphic>
          <a:graphicData uri="http://schemas.openxmlformats.org/drawingml/2006/table">
            <a:tbl>
              <a:tblPr/>
              <a:tblGrid>
                <a:gridCol w="1062038"/>
                <a:gridCol w="920750"/>
                <a:gridCol w="992187"/>
                <a:gridCol w="992188"/>
                <a:gridCol w="990600"/>
                <a:gridCol w="990600"/>
                <a:gridCol w="992187"/>
                <a:gridCol w="9906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Bill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Carrie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1437" name="Text Box 61"/>
          <p:cNvSpPr txBox="1">
            <a:spLocks noChangeArrowheads="1"/>
          </p:cNvSpPr>
          <p:nvPr/>
        </p:nvSpPr>
        <p:spPr bwMode="auto">
          <a:xfrm>
            <a:off x="0" y="2673350"/>
            <a:ext cx="8977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Which students have a z-score less than -2?</a:t>
            </a:r>
          </a:p>
        </p:txBody>
      </p:sp>
      <p:sp>
        <p:nvSpPr>
          <p:cNvPr id="101438" name="Text Box 62"/>
          <p:cNvSpPr txBox="1">
            <a:spLocks noChangeArrowheads="1"/>
          </p:cNvSpPr>
          <p:nvPr/>
        </p:nvSpPr>
        <p:spPr bwMode="auto">
          <a:xfrm>
            <a:off x="179388" y="3321050"/>
            <a:ext cx="2519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A) All of them</a:t>
            </a:r>
          </a:p>
        </p:txBody>
      </p:sp>
      <p:sp>
        <p:nvSpPr>
          <p:cNvPr id="101439" name="Text Box 63"/>
          <p:cNvSpPr txBox="1">
            <a:spLocks noChangeArrowheads="1"/>
          </p:cNvSpPr>
          <p:nvPr/>
        </p:nvSpPr>
        <p:spPr bwMode="auto">
          <a:xfrm>
            <a:off x="179388" y="3968750"/>
            <a:ext cx="3983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B) Dan and Andy</a:t>
            </a:r>
          </a:p>
        </p:txBody>
      </p:sp>
      <p:sp>
        <p:nvSpPr>
          <p:cNvPr id="101440" name="Text Box 64"/>
          <p:cNvSpPr txBox="1">
            <a:spLocks noChangeArrowheads="1"/>
          </p:cNvSpPr>
          <p:nvPr/>
        </p:nvSpPr>
        <p:spPr bwMode="auto">
          <a:xfrm>
            <a:off x="179388" y="4616450"/>
            <a:ext cx="3090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C) Only Dan</a:t>
            </a:r>
          </a:p>
        </p:txBody>
      </p:sp>
      <p:sp>
        <p:nvSpPr>
          <p:cNvPr id="101441" name="Text Box 65"/>
          <p:cNvSpPr txBox="1">
            <a:spLocks noChangeArrowheads="1"/>
          </p:cNvSpPr>
          <p:nvPr/>
        </p:nvSpPr>
        <p:spPr bwMode="auto">
          <a:xfrm>
            <a:off x="179388" y="5373688"/>
            <a:ext cx="3132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D) None of them</a:t>
            </a:r>
          </a:p>
        </p:txBody>
      </p:sp>
      <p:sp>
        <p:nvSpPr>
          <p:cNvPr id="101442" name="Oval 66"/>
          <p:cNvSpPr>
            <a:spLocks noChangeArrowheads="1"/>
          </p:cNvSpPr>
          <p:nvPr/>
        </p:nvSpPr>
        <p:spPr bwMode="auto">
          <a:xfrm>
            <a:off x="179388" y="5229225"/>
            <a:ext cx="3060700" cy="792163"/>
          </a:xfrm>
          <a:prstGeom prst="ellipse">
            <a:avLst/>
          </a:prstGeom>
          <a:noFill/>
          <a:ln w="28575">
            <a:solidFill>
              <a:srgbClr val="BB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0">
              <a:solidFill>
                <a:schemeClr val="bg1"/>
              </a:solidFill>
            </a:endParaRPr>
          </a:p>
        </p:txBody>
      </p:sp>
      <p:sp>
        <p:nvSpPr>
          <p:cNvPr id="101445" name="Text Box 69"/>
          <p:cNvSpPr txBox="1">
            <a:spLocks noChangeArrowheads="1"/>
          </p:cNvSpPr>
          <p:nvPr/>
        </p:nvSpPr>
        <p:spPr bwMode="auto">
          <a:xfrm>
            <a:off x="4967288" y="3213100"/>
            <a:ext cx="3565525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/>
              <a:t>Mean = 50</a:t>
            </a:r>
          </a:p>
          <a:p>
            <a:pPr>
              <a:spcBef>
                <a:spcPct val="50000"/>
              </a:spcBef>
            </a:pPr>
            <a:r>
              <a:rPr lang="en-US" sz="2400" b="0"/>
              <a:t>Standard Deviation = 5.3</a:t>
            </a:r>
          </a:p>
          <a:p>
            <a:pPr>
              <a:spcBef>
                <a:spcPct val="50000"/>
              </a:spcBef>
            </a:pPr>
            <a:endParaRPr lang="en-US" b="0"/>
          </a:p>
          <a:p>
            <a:pPr>
              <a:spcBef>
                <a:spcPct val="50000"/>
              </a:spcBef>
            </a:pPr>
            <a:endParaRPr lang="en-US" b="0"/>
          </a:p>
        </p:txBody>
      </p:sp>
      <p:graphicFrame>
        <p:nvGraphicFramePr>
          <p:cNvPr id="101446" name="Object 39"/>
          <p:cNvGraphicFramePr>
            <a:graphicFrameLocks noChangeAspect="1"/>
          </p:cNvGraphicFramePr>
          <p:nvPr>
            <p:ph sz="half" idx="4294967295"/>
          </p:nvPr>
        </p:nvGraphicFramePr>
        <p:xfrm>
          <a:off x="5148263" y="4273550"/>
          <a:ext cx="1944687" cy="1039813"/>
        </p:xfrm>
        <a:graphic>
          <a:graphicData uri="http://schemas.openxmlformats.org/presentationml/2006/ole">
            <p:oleObj spid="_x0000_s185383" name="Equation" r:id="rId4" imgW="736560" imgH="393480" progId="">
              <p:embed/>
            </p:oleObj>
          </a:graphicData>
        </a:graphic>
      </p:graphicFrame>
      <p:graphicFrame>
        <p:nvGraphicFramePr>
          <p:cNvPr id="101452" name="Object 40"/>
          <p:cNvGraphicFramePr>
            <a:graphicFrameLocks noChangeAspect="1"/>
          </p:cNvGraphicFramePr>
          <p:nvPr/>
        </p:nvGraphicFramePr>
        <p:xfrm>
          <a:off x="5040313" y="5451475"/>
          <a:ext cx="1706562" cy="568325"/>
        </p:xfrm>
        <a:graphic>
          <a:graphicData uri="http://schemas.openxmlformats.org/presentationml/2006/ole">
            <p:oleObj spid="_x0000_s185384" name="Equation" r:id="rId5" imgW="533160" imgH="177480" progId="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1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37" grpId="0"/>
      <p:bldP spid="101438" grpId="0"/>
      <p:bldP spid="101439" grpId="0"/>
      <p:bldP spid="101440" grpId="0"/>
      <p:bldP spid="101441" grpId="0"/>
      <p:bldP spid="101442" grpId="0" animBg="1"/>
      <p:bldP spid="1014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graphicFrame>
        <p:nvGraphicFramePr>
          <p:cNvPr id="102403" name="Group 3"/>
          <p:cNvGraphicFramePr>
            <a:graphicFrameLocks noGrp="1"/>
          </p:cNvGraphicFramePr>
          <p:nvPr>
            <p:ph sz="half" idx="1"/>
          </p:nvPr>
        </p:nvGraphicFramePr>
        <p:xfrm>
          <a:off x="457200" y="1323975"/>
          <a:ext cx="7931150" cy="1150938"/>
        </p:xfrm>
        <a:graphic>
          <a:graphicData uri="http://schemas.openxmlformats.org/drawingml/2006/table">
            <a:tbl>
              <a:tblPr/>
              <a:tblGrid>
                <a:gridCol w="1062038"/>
                <a:gridCol w="920750"/>
                <a:gridCol w="992187"/>
                <a:gridCol w="992188"/>
                <a:gridCol w="990600"/>
                <a:gridCol w="990600"/>
                <a:gridCol w="992187"/>
                <a:gridCol w="9906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Bill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Carrie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461" name="Text Box 61"/>
          <p:cNvSpPr txBox="1">
            <a:spLocks noChangeArrowheads="1"/>
          </p:cNvSpPr>
          <p:nvPr/>
        </p:nvSpPr>
        <p:spPr bwMode="auto">
          <a:xfrm>
            <a:off x="0" y="2781300"/>
            <a:ext cx="8977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Which student’s height has a z-score of zero?</a:t>
            </a:r>
          </a:p>
        </p:txBody>
      </p:sp>
      <p:sp>
        <p:nvSpPr>
          <p:cNvPr id="102462" name="Text Box 62"/>
          <p:cNvSpPr txBox="1">
            <a:spLocks noChangeArrowheads="1"/>
          </p:cNvSpPr>
          <p:nvPr/>
        </p:nvSpPr>
        <p:spPr bwMode="auto">
          <a:xfrm>
            <a:off x="395288" y="3500438"/>
            <a:ext cx="2519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A) Bill</a:t>
            </a:r>
          </a:p>
        </p:txBody>
      </p:sp>
      <p:sp>
        <p:nvSpPr>
          <p:cNvPr id="102463" name="Text Box 63"/>
          <p:cNvSpPr txBox="1">
            <a:spLocks noChangeArrowheads="1"/>
          </p:cNvSpPr>
          <p:nvPr/>
        </p:nvSpPr>
        <p:spPr bwMode="auto">
          <a:xfrm>
            <a:off x="395288" y="4149725"/>
            <a:ext cx="3983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B) Carrie</a:t>
            </a:r>
          </a:p>
        </p:txBody>
      </p:sp>
      <p:sp>
        <p:nvSpPr>
          <p:cNvPr id="102464" name="Text Box 64"/>
          <p:cNvSpPr txBox="1">
            <a:spLocks noChangeArrowheads="1"/>
          </p:cNvSpPr>
          <p:nvPr/>
        </p:nvSpPr>
        <p:spPr bwMode="auto">
          <a:xfrm>
            <a:off x="395288" y="4833938"/>
            <a:ext cx="3090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C) Frank</a:t>
            </a:r>
          </a:p>
        </p:txBody>
      </p:sp>
      <p:sp>
        <p:nvSpPr>
          <p:cNvPr id="102465" name="Text Box 65"/>
          <p:cNvSpPr txBox="1">
            <a:spLocks noChangeArrowheads="1"/>
          </p:cNvSpPr>
          <p:nvPr/>
        </p:nvSpPr>
        <p:spPr bwMode="auto">
          <a:xfrm>
            <a:off x="395288" y="5516563"/>
            <a:ext cx="3132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D) None of them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1" grpId="0"/>
      <p:bldP spid="102462" grpId="0"/>
      <p:bldP spid="102463" grpId="0"/>
      <p:bldP spid="102464" grpId="0"/>
      <p:bldP spid="1024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graphicFrame>
        <p:nvGraphicFramePr>
          <p:cNvPr id="102403" name="Group 3"/>
          <p:cNvGraphicFramePr>
            <a:graphicFrameLocks noGrp="1"/>
          </p:cNvGraphicFramePr>
          <p:nvPr>
            <p:ph sz="half" idx="4294967295"/>
          </p:nvPr>
        </p:nvGraphicFramePr>
        <p:xfrm>
          <a:off x="457200" y="1323975"/>
          <a:ext cx="7931150" cy="1150938"/>
        </p:xfrm>
        <a:graphic>
          <a:graphicData uri="http://schemas.openxmlformats.org/drawingml/2006/table">
            <a:tbl>
              <a:tblPr/>
              <a:tblGrid>
                <a:gridCol w="1062038"/>
                <a:gridCol w="920750"/>
                <a:gridCol w="992187"/>
                <a:gridCol w="992188"/>
                <a:gridCol w="990600"/>
                <a:gridCol w="990600"/>
                <a:gridCol w="992187"/>
                <a:gridCol w="9906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Bill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Carrie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461" name="Text Box 61"/>
          <p:cNvSpPr txBox="1">
            <a:spLocks noChangeArrowheads="1"/>
          </p:cNvSpPr>
          <p:nvPr/>
        </p:nvSpPr>
        <p:spPr bwMode="auto">
          <a:xfrm>
            <a:off x="0" y="2781300"/>
            <a:ext cx="8977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Which student’s height has a z-score of zero?</a:t>
            </a:r>
          </a:p>
        </p:txBody>
      </p:sp>
      <p:sp>
        <p:nvSpPr>
          <p:cNvPr id="102462" name="Text Box 62"/>
          <p:cNvSpPr txBox="1">
            <a:spLocks noChangeArrowheads="1"/>
          </p:cNvSpPr>
          <p:nvPr/>
        </p:nvSpPr>
        <p:spPr bwMode="auto">
          <a:xfrm>
            <a:off x="395288" y="3500438"/>
            <a:ext cx="2519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A) Bill</a:t>
            </a:r>
          </a:p>
        </p:txBody>
      </p:sp>
      <p:sp>
        <p:nvSpPr>
          <p:cNvPr id="102463" name="Text Box 63"/>
          <p:cNvSpPr txBox="1">
            <a:spLocks noChangeArrowheads="1"/>
          </p:cNvSpPr>
          <p:nvPr/>
        </p:nvSpPr>
        <p:spPr bwMode="auto">
          <a:xfrm>
            <a:off x="395288" y="4149725"/>
            <a:ext cx="3983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B) Carrie</a:t>
            </a:r>
          </a:p>
        </p:txBody>
      </p:sp>
      <p:sp>
        <p:nvSpPr>
          <p:cNvPr id="102464" name="Text Box 64"/>
          <p:cNvSpPr txBox="1">
            <a:spLocks noChangeArrowheads="1"/>
          </p:cNvSpPr>
          <p:nvPr/>
        </p:nvSpPr>
        <p:spPr bwMode="auto">
          <a:xfrm>
            <a:off x="395288" y="4833938"/>
            <a:ext cx="3090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C) Frank</a:t>
            </a:r>
          </a:p>
        </p:txBody>
      </p:sp>
      <p:sp>
        <p:nvSpPr>
          <p:cNvPr id="102465" name="Text Box 65"/>
          <p:cNvSpPr txBox="1">
            <a:spLocks noChangeArrowheads="1"/>
          </p:cNvSpPr>
          <p:nvPr/>
        </p:nvSpPr>
        <p:spPr bwMode="auto">
          <a:xfrm>
            <a:off x="395288" y="5516563"/>
            <a:ext cx="3132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D) None of them</a:t>
            </a:r>
          </a:p>
        </p:txBody>
      </p:sp>
      <p:sp>
        <p:nvSpPr>
          <p:cNvPr id="102466" name="Oval 66"/>
          <p:cNvSpPr>
            <a:spLocks noChangeArrowheads="1"/>
          </p:cNvSpPr>
          <p:nvPr/>
        </p:nvSpPr>
        <p:spPr bwMode="auto">
          <a:xfrm>
            <a:off x="395288" y="4041775"/>
            <a:ext cx="1584325" cy="792163"/>
          </a:xfrm>
          <a:prstGeom prst="ellipse">
            <a:avLst/>
          </a:prstGeom>
          <a:noFill/>
          <a:ln w="28575">
            <a:solidFill>
              <a:srgbClr val="BB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1" grpId="0"/>
      <p:bldP spid="102462" grpId="0"/>
      <p:bldP spid="102463" grpId="0"/>
      <p:bldP spid="102464" grpId="0"/>
      <p:bldP spid="102465" grpId="0"/>
      <p:bldP spid="10246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sp>
        <p:nvSpPr>
          <p:cNvPr id="103485" name="Text Box 61"/>
          <p:cNvSpPr txBox="1">
            <a:spLocks noChangeArrowheads="1"/>
          </p:cNvSpPr>
          <p:nvPr/>
        </p:nvSpPr>
        <p:spPr bwMode="auto">
          <a:xfrm>
            <a:off x="166688" y="1304925"/>
            <a:ext cx="897731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Given a data set with a mean of 125 and a standard deviation of 20, describe the z-score of a data value of 120?</a:t>
            </a:r>
          </a:p>
        </p:txBody>
      </p:sp>
      <p:sp>
        <p:nvSpPr>
          <p:cNvPr id="103486" name="Text Box 62"/>
          <p:cNvSpPr txBox="1">
            <a:spLocks noChangeArrowheads="1"/>
          </p:cNvSpPr>
          <p:nvPr/>
        </p:nvSpPr>
        <p:spPr bwMode="auto">
          <a:xfrm>
            <a:off x="250825" y="27082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A) Less than -5</a:t>
            </a:r>
          </a:p>
        </p:txBody>
      </p:sp>
      <p:sp>
        <p:nvSpPr>
          <p:cNvPr id="103487" name="Text Box 63"/>
          <p:cNvSpPr txBox="1">
            <a:spLocks noChangeArrowheads="1"/>
          </p:cNvSpPr>
          <p:nvPr/>
        </p:nvSpPr>
        <p:spPr bwMode="auto">
          <a:xfrm>
            <a:off x="257175" y="3429000"/>
            <a:ext cx="3983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B) Between -5 and -1</a:t>
            </a:r>
          </a:p>
        </p:txBody>
      </p:sp>
      <p:sp>
        <p:nvSpPr>
          <p:cNvPr id="103488" name="Text Box 64"/>
          <p:cNvSpPr txBox="1">
            <a:spLocks noChangeArrowheads="1"/>
          </p:cNvSpPr>
          <p:nvPr/>
        </p:nvSpPr>
        <p:spPr bwMode="auto">
          <a:xfrm>
            <a:off x="234950" y="4121150"/>
            <a:ext cx="350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C) Between -1 and 0</a:t>
            </a:r>
          </a:p>
        </p:txBody>
      </p:sp>
      <p:sp>
        <p:nvSpPr>
          <p:cNvPr id="103489" name="Text Box 65"/>
          <p:cNvSpPr txBox="1">
            <a:spLocks noChangeArrowheads="1"/>
          </p:cNvSpPr>
          <p:nvPr/>
        </p:nvSpPr>
        <p:spPr bwMode="auto">
          <a:xfrm>
            <a:off x="215900" y="4868863"/>
            <a:ext cx="3132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D) Greater than 0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3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3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3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85" grpId="0"/>
      <p:bldP spid="103486" grpId="0"/>
      <p:bldP spid="103487" grpId="0"/>
      <p:bldP spid="103488" grpId="0"/>
      <p:bldP spid="1034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sp>
        <p:nvSpPr>
          <p:cNvPr id="103485" name="Text Box 61"/>
          <p:cNvSpPr txBox="1">
            <a:spLocks noChangeArrowheads="1"/>
          </p:cNvSpPr>
          <p:nvPr/>
        </p:nvSpPr>
        <p:spPr bwMode="auto">
          <a:xfrm>
            <a:off x="166688" y="1304925"/>
            <a:ext cx="897731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Given a data set with a mean of 125 and a standard deviation of 20, describe the z-score of a data value of 120?</a:t>
            </a:r>
          </a:p>
        </p:txBody>
      </p:sp>
      <p:sp>
        <p:nvSpPr>
          <p:cNvPr id="103486" name="Text Box 62"/>
          <p:cNvSpPr txBox="1">
            <a:spLocks noChangeArrowheads="1"/>
          </p:cNvSpPr>
          <p:nvPr/>
        </p:nvSpPr>
        <p:spPr bwMode="auto">
          <a:xfrm>
            <a:off x="250825" y="27082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A) Less than -5</a:t>
            </a:r>
          </a:p>
        </p:txBody>
      </p:sp>
      <p:sp>
        <p:nvSpPr>
          <p:cNvPr id="103487" name="Text Box 63"/>
          <p:cNvSpPr txBox="1">
            <a:spLocks noChangeArrowheads="1"/>
          </p:cNvSpPr>
          <p:nvPr/>
        </p:nvSpPr>
        <p:spPr bwMode="auto">
          <a:xfrm>
            <a:off x="257175" y="3429000"/>
            <a:ext cx="3983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B) Between -5 and -1</a:t>
            </a:r>
          </a:p>
        </p:txBody>
      </p:sp>
      <p:sp>
        <p:nvSpPr>
          <p:cNvPr id="103488" name="Text Box 64"/>
          <p:cNvSpPr txBox="1">
            <a:spLocks noChangeArrowheads="1"/>
          </p:cNvSpPr>
          <p:nvPr/>
        </p:nvSpPr>
        <p:spPr bwMode="auto">
          <a:xfrm>
            <a:off x="234950" y="4121150"/>
            <a:ext cx="350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C) Between -1 and 0</a:t>
            </a:r>
          </a:p>
        </p:txBody>
      </p:sp>
      <p:sp>
        <p:nvSpPr>
          <p:cNvPr id="103489" name="Text Box 65"/>
          <p:cNvSpPr txBox="1">
            <a:spLocks noChangeArrowheads="1"/>
          </p:cNvSpPr>
          <p:nvPr/>
        </p:nvSpPr>
        <p:spPr bwMode="auto">
          <a:xfrm>
            <a:off x="215900" y="4868863"/>
            <a:ext cx="3132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D) Greater than 0</a:t>
            </a:r>
          </a:p>
        </p:txBody>
      </p:sp>
      <p:sp>
        <p:nvSpPr>
          <p:cNvPr id="103490" name="Oval 66"/>
          <p:cNvSpPr>
            <a:spLocks noChangeArrowheads="1"/>
          </p:cNvSpPr>
          <p:nvPr/>
        </p:nvSpPr>
        <p:spPr bwMode="auto">
          <a:xfrm>
            <a:off x="215900" y="4005263"/>
            <a:ext cx="3671888" cy="792162"/>
          </a:xfrm>
          <a:prstGeom prst="ellipse">
            <a:avLst/>
          </a:prstGeom>
          <a:noFill/>
          <a:ln w="28575">
            <a:solidFill>
              <a:srgbClr val="BB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0">
              <a:solidFill>
                <a:schemeClr val="bg1"/>
              </a:solidFill>
            </a:endParaRPr>
          </a:p>
        </p:txBody>
      </p:sp>
      <p:sp>
        <p:nvSpPr>
          <p:cNvPr id="103494" name="Text Box 70"/>
          <p:cNvSpPr txBox="1">
            <a:spLocks noChangeArrowheads="1"/>
          </p:cNvSpPr>
          <p:nvPr/>
        </p:nvSpPr>
        <p:spPr bwMode="auto">
          <a:xfrm>
            <a:off x="4067175" y="2420938"/>
            <a:ext cx="4645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/>
              <a:t>Mean = 125</a:t>
            </a:r>
          </a:p>
          <a:p>
            <a:pPr>
              <a:spcBef>
                <a:spcPct val="50000"/>
              </a:spcBef>
            </a:pPr>
            <a:r>
              <a:rPr lang="en-US" sz="2400" b="0"/>
              <a:t>Standard Deviation = 20</a:t>
            </a:r>
          </a:p>
          <a:p>
            <a:pPr>
              <a:spcBef>
                <a:spcPct val="50000"/>
              </a:spcBef>
            </a:pPr>
            <a:endParaRPr lang="en-US" sz="2400" b="0"/>
          </a:p>
        </p:txBody>
      </p:sp>
      <p:graphicFrame>
        <p:nvGraphicFramePr>
          <p:cNvPr id="103495" name="Object 10"/>
          <p:cNvGraphicFramePr>
            <a:graphicFrameLocks noChangeAspect="1"/>
          </p:cNvGraphicFramePr>
          <p:nvPr/>
        </p:nvGraphicFramePr>
        <p:xfrm>
          <a:off x="4859338" y="3500438"/>
          <a:ext cx="2268537" cy="1049337"/>
        </p:xfrm>
        <a:graphic>
          <a:graphicData uri="http://schemas.openxmlformats.org/presentationml/2006/ole">
            <p:oleObj spid="_x0000_s191498" name="Equation" r:id="rId4" imgW="850680" imgH="393480" progId="">
              <p:embed/>
            </p:oleObj>
          </a:graphicData>
        </a:graphic>
      </p:graphicFrame>
      <p:graphicFrame>
        <p:nvGraphicFramePr>
          <p:cNvPr id="103496" name="Object 11"/>
          <p:cNvGraphicFramePr>
            <a:graphicFrameLocks noChangeAspect="1"/>
          </p:cNvGraphicFramePr>
          <p:nvPr/>
        </p:nvGraphicFramePr>
        <p:xfrm>
          <a:off x="5219700" y="4703763"/>
          <a:ext cx="1296988" cy="1058862"/>
        </p:xfrm>
        <a:graphic>
          <a:graphicData uri="http://schemas.openxmlformats.org/presentationml/2006/ole">
            <p:oleObj spid="_x0000_s191499" name="Equation" r:id="rId5" imgW="482400" imgH="393480" progId="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3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3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3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85" grpId="0"/>
      <p:bldP spid="103486" grpId="0"/>
      <p:bldP spid="103487" grpId="0"/>
      <p:bldP spid="103488" grpId="0"/>
      <p:bldP spid="103489" grpId="0"/>
      <p:bldP spid="103490" grpId="0" animBg="1"/>
      <p:bldP spid="10349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166688" y="1449388"/>
            <a:ext cx="89773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Given a data set with a mean of 30 and a standard deviation of 2.5, find the data value associated with a  z-score of 2?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250825" y="30686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A) 36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250825" y="3752850"/>
            <a:ext cx="3983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B) 35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215900" y="4473575"/>
            <a:ext cx="350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C) 34.5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215900" y="5202238"/>
            <a:ext cx="3132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D) 32.5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/>
      <p:bldP spid="104452" grpId="0"/>
      <p:bldP spid="104453" grpId="0"/>
      <p:bldP spid="104454" grpId="0"/>
      <p:bldP spid="10445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166688" y="1449388"/>
            <a:ext cx="89773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Given a data set with a mean of 30 and a standard deviation of 2.5, find the data value associated with a  z-score of 2?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250825" y="30686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A) 36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250825" y="3752850"/>
            <a:ext cx="3983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B) 35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215900" y="4473575"/>
            <a:ext cx="350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C) 34.5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215900" y="5202238"/>
            <a:ext cx="3132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D) 32.5</a:t>
            </a:r>
          </a:p>
        </p:txBody>
      </p:sp>
      <p:sp>
        <p:nvSpPr>
          <p:cNvPr id="104456" name="Oval 8"/>
          <p:cNvSpPr>
            <a:spLocks noChangeArrowheads="1"/>
          </p:cNvSpPr>
          <p:nvPr/>
        </p:nvSpPr>
        <p:spPr bwMode="auto">
          <a:xfrm>
            <a:off x="215900" y="3608388"/>
            <a:ext cx="1547813" cy="792162"/>
          </a:xfrm>
          <a:prstGeom prst="ellipse">
            <a:avLst/>
          </a:prstGeom>
          <a:noFill/>
          <a:ln w="28575">
            <a:solidFill>
              <a:srgbClr val="BB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0">
              <a:solidFill>
                <a:schemeClr val="bg1"/>
              </a:solidFill>
            </a:endParaRPr>
          </a:p>
        </p:txBody>
      </p:sp>
      <p:sp>
        <p:nvSpPr>
          <p:cNvPr id="104457" name="Text Box 9"/>
          <p:cNvSpPr txBox="1">
            <a:spLocks noChangeArrowheads="1"/>
          </p:cNvSpPr>
          <p:nvPr/>
        </p:nvSpPr>
        <p:spPr bwMode="auto">
          <a:xfrm>
            <a:off x="4067175" y="2420938"/>
            <a:ext cx="4645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/>
              <a:t>Mean = 30</a:t>
            </a:r>
          </a:p>
          <a:p>
            <a:pPr>
              <a:spcBef>
                <a:spcPct val="50000"/>
              </a:spcBef>
            </a:pPr>
            <a:r>
              <a:rPr lang="en-US" sz="2400" b="0"/>
              <a:t>Standard Deviation = 2.5</a:t>
            </a:r>
          </a:p>
          <a:p>
            <a:pPr>
              <a:spcBef>
                <a:spcPct val="50000"/>
              </a:spcBef>
            </a:pPr>
            <a:endParaRPr lang="en-US" sz="2400" b="0"/>
          </a:p>
        </p:txBody>
      </p:sp>
      <p:graphicFrame>
        <p:nvGraphicFramePr>
          <p:cNvPr id="104458" name="Object 10"/>
          <p:cNvGraphicFramePr>
            <a:graphicFrameLocks noChangeAspect="1"/>
          </p:cNvGraphicFramePr>
          <p:nvPr/>
        </p:nvGraphicFramePr>
        <p:xfrm>
          <a:off x="5113338" y="3500438"/>
          <a:ext cx="1760537" cy="1049337"/>
        </p:xfrm>
        <a:graphic>
          <a:graphicData uri="http://schemas.openxmlformats.org/presentationml/2006/ole">
            <p:oleObj spid="_x0000_s193546" name="Equation" r:id="rId4" imgW="660240" imgH="393480" progId="">
              <p:embed/>
            </p:oleObj>
          </a:graphicData>
        </a:graphic>
      </p:graphicFrame>
      <p:graphicFrame>
        <p:nvGraphicFramePr>
          <p:cNvPr id="104459" name="Object 11"/>
          <p:cNvGraphicFramePr>
            <a:graphicFrameLocks noChangeAspect="1"/>
          </p:cNvGraphicFramePr>
          <p:nvPr/>
        </p:nvGraphicFramePr>
        <p:xfrm>
          <a:off x="5303838" y="4994275"/>
          <a:ext cx="1127125" cy="477838"/>
        </p:xfrm>
        <a:graphic>
          <a:graphicData uri="http://schemas.openxmlformats.org/presentationml/2006/ole">
            <p:oleObj spid="_x0000_s193547" name="Equation" r:id="rId5" imgW="419040" imgH="177480" progId="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/>
      <p:bldP spid="104452" grpId="0"/>
      <p:bldP spid="104453" grpId="0"/>
      <p:bldP spid="104454" grpId="0"/>
      <p:bldP spid="104455" grpId="0"/>
      <p:bldP spid="104456" grpId="0" animBg="1"/>
      <p:bldP spid="1044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166688" y="1160463"/>
            <a:ext cx="89773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Suppose the test scores on the last exam in Algebra I are normally distributed.  The z-scores for some of the students in the course were:</a:t>
            </a:r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2303463" y="2420938"/>
            <a:ext cx="4645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1.5,  0,  -1.2,  -2,  1.95,  0.5</a:t>
            </a:r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215900" y="2960688"/>
            <a:ext cx="81740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1) List the z-scores of students that were above the mean.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/>
      <p:bldP spid="105476" grpId="0"/>
      <p:bldP spid="10547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166688" y="1160463"/>
            <a:ext cx="89773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Suppose the test scores on the last exam in Algebra I are normally distributed.  The z-scores for some of the students in the course were:</a:t>
            </a:r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2303463" y="2420938"/>
            <a:ext cx="4645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1.5,  0,  -1.2,  -2,  1.95,  0.5</a:t>
            </a:r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215900" y="2960688"/>
            <a:ext cx="81740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1) List the z-scores of students that were above the mean.</a:t>
            </a:r>
          </a:p>
        </p:txBody>
      </p:sp>
      <p:sp>
        <p:nvSpPr>
          <p:cNvPr id="105487" name="Text Box 15"/>
          <p:cNvSpPr txBox="1">
            <a:spLocks noChangeArrowheads="1"/>
          </p:cNvSpPr>
          <p:nvPr/>
        </p:nvSpPr>
        <p:spPr bwMode="auto">
          <a:xfrm>
            <a:off x="2159000" y="3395663"/>
            <a:ext cx="2773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1.5, 1.95, and 0.5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5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/>
      <p:bldP spid="105476" grpId="0"/>
      <p:bldP spid="105479" grpId="0"/>
      <p:bldP spid="10548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sp>
        <p:nvSpPr>
          <p:cNvPr id="148483" name="Text Box 3"/>
          <p:cNvSpPr txBox="1">
            <a:spLocks noChangeArrowheads="1"/>
          </p:cNvSpPr>
          <p:nvPr/>
        </p:nvSpPr>
        <p:spPr bwMode="auto">
          <a:xfrm>
            <a:off x="166688" y="1160463"/>
            <a:ext cx="89773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Suppose the test scores on the last exam in Algebra I are normally distributed.  The z-scores for some of the students in the course were:</a:t>
            </a:r>
          </a:p>
        </p:txBody>
      </p:sp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2303463" y="2420938"/>
            <a:ext cx="4645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1.5,  0,  -1.2,  -2,  1.95,  0.5</a:t>
            </a:r>
          </a:p>
        </p:txBody>
      </p:sp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228600" y="3860800"/>
            <a:ext cx="81740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2) If the mean of the exam is 80, did any of the students selected have an exam score of 80?  Explain.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/>
      <p:bldP spid="148484" grpId="0"/>
      <p:bldP spid="14848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Mean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mean of the following sets of numbers.</a:t>
            </a:r>
          </a:p>
          <a:p>
            <a:pPr marL="514350" indent="-514350">
              <a:buAutoNum type="arabicPlain" startAt="25"/>
            </a:pPr>
            <a:r>
              <a:rPr lang="en-US" dirty="0" smtClean="0"/>
              <a:t> 30  15  40  20  80  60  50 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34  20  56  82  78  30 </a:t>
            </a:r>
            <a:endParaRPr lang="en-US" dirty="0" smtClean="0"/>
          </a:p>
        </p:txBody>
      </p:sp>
    </p:spTree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sp>
        <p:nvSpPr>
          <p:cNvPr id="148483" name="Text Box 3"/>
          <p:cNvSpPr txBox="1">
            <a:spLocks noChangeArrowheads="1"/>
          </p:cNvSpPr>
          <p:nvPr/>
        </p:nvSpPr>
        <p:spPr bwMode="auto">
          <a:xfrm>
            <a:off x="166688" y="1160463"/>
            <a:ext cx="89773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Suppose the test scores on the last exam in Algebra I are normally distributed.  The z-scores for some of the students in the course were:</a:t>
            </a:r>
          </a:p>
        </p:txBody>
      </p:sp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2303463" y="2420938"/>
            <a:ext cx="4645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1.5,  0,  -1.2,  -2,  1.95,  0.5</a:t>
            </a:r>
          </a:p>
        </p:txBody>
      </p:sp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228600" y="3860800"/>
            <a:ext cx="81740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2) If the mean of the exam is 80, did any of the students selected have an exam score of 80?  Explain. </a:t>
            </a:r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1727200" y="4760913"/>
            <a:ext cx="5005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One student with a z-score of 0.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/>
      <p:bldP spid="148484" grpId="0"/>
      <p:bldP spid="148486" grpId="0"/>
      <p:bldP spid="14848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sp>
        <p:nvSpPr>
          <p:cNvPr id="149507" name="Text Box 3"/>
          <p:cNvSpPr txBox="1">
            <a:spLocks noChangeArrowheads="1"/>
          </p:cNvSpPr>
          <p:nvPr/>
        </p:nvSpPr>
        <p:spPr bwMode="auto">
          <a:xfrm>
            <a:off x="166688" y="1160463"/>
            <a:ext cx="89773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Suppose the test scores on the last exam in Algebra I are normally distributed.  The z-scores for some of the students in the course were:</a:t>
            </a:r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2303463" y="2420938"/>
            <a:ext cx="4645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1.5,  0,  -1.2,  -2,  1.95,  0.5</a:t>
            </a:r>
          </a:p>
        </p:txBody>
      </p:sp>
      <p:sp>
        <p:nvSpPr>
          <p:cNvPr id="149513" name="Text Box 9"/>
          <p:cNvSpPr txBox="1">
            <a:spLocks noChangeArrowheads="1"/>
          </p:cNvSpPr>
          <p:nvPr/>
        </p:nvSpPr>
        <p:spPr bwMode="auto">
          <a:xfrm>
            <a:off x="246063" y="5229225"/>
            <a:ext cx="817403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3) If the standard deviation of the exam was 5 and the mean is 80, what was the actual test score for the student having a z-score of 1.95?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/>
      <p:bldP spid="149508" grpId="0"/>
      <p:bldP spid="1495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Question for A.9</a:t>
            </a:r>
          </a:p>
        </p:txBody>
      </p:sp>
      <p:sp>
        <p:nvSpPr>
          <p:cNvPr id="149507" name="Text Box 3"/>
          <p:cNvSpPr txBox="1">
            <a:spLocks noChangeArrowheads="1"/>
          </p:cNvSpPr>
          <p:nvPr/>
        </p:nvSpPr>
        <p:spPr bwMode="auto">
          <a:xfrm>
            <a:off x="166688" y="1160463"/>
            <a:ext cx="89773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Suppose the test scores on the last exam in Algebra I are normally distributed.  The z-scores for some of the students in the course were:</a:t>
            </a:r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2303463" y="2420938"/>
            <a:ext cx="4645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1.5,  0,  -1.2,  -2,  1.95,  0.5</a:t>
            </a:r>
          </a:p>
        </p:txBody>
      </p:sp>
      <p:sp>
        <p:nvSpPr>
          <p:cNvPr id="149513" name="Text Box 9"/>
          <p:cNvSpPr txBox="1">
            <a:spLocks noChangeArrowheads="1"/>
          </p:cNvSpPr>
          <p:nvPr/>
        </p:nvSpPr>
        <p:spPr bwMode="auto">
          <a:xfrm>
            <a:off x="246063" y="5229225"/>
            <a:ext cx="817403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3) If the standard deviation of the exam was 5 and the mean is 80, what was the actual test score for the student having a z-score of 1.95? </a:t>
            </a:r>
          </a:p>
        </p:txBody>
      </p:sp>
      <p:sp>
        <p:nvSpPr>
          <p:cNvPr id="149514" name="Text Box 10"/>
          <p:cNvSpPr txBox="1">
            <a:spLocks noChangeArrowheads="1"/>
          </p:cNvSpPr>
          <p:nvPr/>
        </p:nvSpPr>
        <p:spPr bwMode="auto">
          <a:xfrm>
            <a:off x="6335713" y="6129338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90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/>
      <p:bldP spid="149508" grpId="0"/>
      <p:bldP spid="149513" grpId="0"/>
      <p:bldP spid="1495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Mean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8291264" cy="197967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20 + 30 + 15 + 40 + 20 + 80 + 60 + 50 = 320</a:t>
            </a:r>
          </a:p>
          <a:p>
            <a:pPr>
              <a:buNone/>
            </a:pPr>
            <a:r>
              <a:rPr lang="en-US" u="sng" dirty="0" smtClean="0"/>
              <a:t>320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3969060"/>
            <a:ext cx="8100900" cy="198884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34 + 20 + 56 +82 + 78 + 30 = 300</a:t>
            </a:r>
          </a:p>
          <a:p>
            <a:pPr>
              <a:buNone/>
            </a:pPr>
            <a:r>
              <a:rPr lang="en-US" u="sng" dirty="0" smtClean="0"/>
              <a:t>300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2492896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8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295636" y="2348880"/>
            <a:ext cx="133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   40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486916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6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67644" y="472514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  50</a:t>
            </a:r>
            <a:endParaRPr lang="en-US" sz="2800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How Close is Close?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Z-Scores</a:t>
            </a:r>
            <a:endParaRPr lang="en-US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Z-score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268413"/>
            <a:ext cx="8435975" cy="14398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Position of a data value relative to the mean.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Tells you how many standard deviations above or below the mean a particular data point is.</a:t>
            </a:r>
          </a:p>
        </p:txBody>
      </p:sp>
      <p:graphicFrame>
        <p:nvGraphicFramePr>
          <p:cNvPr id="88069" name="Object 5"/>
          <p:cNvGraphicFramePr>
            <a:graphicFrameLocks noChangeAspect="1"/>
          </p:cNvGraphicFramePr>
          <p:nvPr>
            <p:ph sz="quarter" idx="2"/>
          </p:nvPr>
        </p:nvGraphicFramePr>
        <p:xfrm>
          <a:off x="1692275" y="5265738"/>
          <a:ext cx="1366838" cy="1263650"/>
        </p:xfrm>
        <a:graphic>
          <a:graphicData uri="http://schemas.openxmlformats.org/presentationml/2006/ole">
            <p:oleObj spid="_x0000_s88069" name="Equation" r:id="rId4" imgW="507960" imgH="469800" progId="">
              <p:embed/>
            </p:oleObj>
          </a:graphicData>
        </a:graphic>
      </p:graphicFrame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900113" y="2781300"/>
            <a:ext cx="7704137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z-score</a:t>
            </a:r>
            <a:r>
              <a:rPr lang="en-US" sz="3200" b="0"/>
              <a:t> = </a:t>
            </a:r>
            <a:r>
              <a:rPr lang="en-US" sz="3200" b="0">
                <a:solidFill>
                  <a:srgbClr val="9900CC"/>
                </a:solidFill>
              </a:rPr>
              <a:t>describes the location of a    	         		data value within a distribution   	</a:t>
            </a:r>
            <a:r>
              <a:rPr lang="en-US" sz="3200" b="0">
                <a:solidFill>
                  <a:schemeClr val="tx2"/>
                </a:solidFill>
              </a:rPr>
              <a:t>referred to as a standardized value</a:t>
            </a:r>
          </a:p>
        </p:txBody>
      </p:sp>
      <p:graphicFrame>
        <p:nvGraphicFramePr>
          <p:cNvPr id="88071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4895850" y="5300663"/>
          <a:ext cx="1250950" cy="1123950"/>
        </p:xfrm>
        <a:graphic>
          <a:graphicData uri="http://schemas.openxmlformats.org/presentationml/2006/ole">
            <p:oleObj spid="_x0000_s88071" name="Equation" r:id="rId5" imgW="495000" imgH="444240" progId="">
              <p:embed/>
            </p:oleObj>
          </a:graphicData>
        </a:graphic>
      </p:graphicFrame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1547813" y="4724400"/>
            <a:ext cx="2052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Sample</a:t>
            </a: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4572000" y="4652963"/>
            <a:ext cx="2052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Population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uiExpand="1" build="p"/>
      <p:bldP spid="88068" grpId="0"/>
      <p:bldP spid="88073" grpId="0"/>
      <p:bldP spid="880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Z-score</a:t>
            </a:r>
          </a:p>
        </p:txBody>
      </p:sp>
      <p:sp>
        <p:nvSpPr>
          <p:cNvPr id="13416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376363"/>
            <a:ext cx="8002587" cy="6111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800" smtClean="0"/>
              <a:t>In order to calculate a z-score you must know:</a:t>
            </a:r>
          </a:p>
          <a:p>
            <a:pPr eaLnBrk="1" hangingPunct="1">
              <a:buFontTx/>
              <a:buNone/>
            </a:pPr>
            <a:endParaRPr lang="en-US" sz="2800" smtClean="0"/>
          </a:p>
        </p:txBody>
      </p:sp>
      <p:sp>
        <p:nvSpPr>
          <p:cNvPr id="134155" name="Text Box 11"/>
          <p:cNvSpPr txBox="1">
            <a:spLocks noChangeArrowheads="1"/>
          </p:cNvSpPr>
          <p:nvPr/>
        </p:nvSpPr>
        <p:spPr bwMode="auto">
          <a:xfrm>
            <a:off x="503238" y="2205038"/>
            <a:ext cx="22685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0"/>
              <a:t> </a:t>
            </a:r>
            <a:r>
              <a:rPr lang="en-US" sz="2800" b="0">
                <a:solidFill>
                  <a:srgbClr val="9900CC"/>
                </a:solidFill>
              </a:rPr>
              <a:t>a data value</a:t>
            </a:r>
          </a:p>
        </p:txBody>
      </p:sp>
      <p:sp>
        <p:nvSpPr>
          <p:cNvPr id="134156" name="Text Box 12"/>
          <p:cNvSpPr txBox="1">
            <a:spLocks noChangeArrowheads="1"/>
          </p:cNvSpPr>
          <p:nvPr/>
        </p:nvSpPr>
        <p:spPr bwMode="auto">
          <a:xfrm>
            <a:off x="531813" y="3105150"/>
            <a:ext cx="22685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0"/>
              <a:t> </a:t>
            </a:r>
            <a:r>
              <a:rPr lang="en-US" sz="2800" b="0">
                <a:solidFill>
                  <a:srgbClr val="9900CC"/>
                </a:solidFill>
              </a:rPr>
              <a:t>the mean</a:t>
            </a:r>
          </a:p>
        </p:txBody>
      </p:sp>
      <p:sp>
        <p:nvSpPr>
          <p:cNvPr id="134157" name="Text Box 13"/>
          <p:cNvSpPr txBox="1">
            <a:spLocks noChangeArrowheads="1"/>
          </p:cNvSpPr>
          <p:nvPr/>
        </p:nvSpPr>
        <p:spPr bwMode="auto">
          <a:xfrm>
            <a:off x="539750" y="3933825"/>
            <a:ext cx="4511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0"/>
              <a:t> </a:t>
            </a:r>
            <a:r>
              <a:rPr lang="en-US" sz="2800" b="0">
                <a:solidFill>
                  <a:srgbClr val="9900CC"/>
                </a:solidFill>
              </a:rPr>
              <a:t>the standard deviation</a:t>
            </a:r>
          </a:p>
        </p:txBody>
      </p:sp>
      <p:graphicFrame>
        <p:nvGraphicFramePr>
          <p:cNvPr id="134160" name="Object 16"/>
          <p:cNvGraphicFramePr>
            <a:graphicFrameLocks noChangeAspect="1"/>
          </p:cNvGraphicFramePr>
          <p:nvPr>
            <p:ph sz="half" idx="2"/>
          </p:nvPr>
        </p:nvGraphicFramePr>
        <p:xfrm>
          <a:off x="5688013" y="2565400"/>
          <a:ext cx="1527175" cy="1370013"/>
        </p:xfrm>
        <a:graphic>
          <a:graphicData uri="http://schemas.openxmlformats.org/presentationml/2006/ole">
            <p:oleObj spid="_x0000_s134160" name="Equation" r:id="rId4" imgW="495000" imgH="444240" progId="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5" grpId="0"/>
      <p:bldP spid="134156" grpId="0"/>
      <p:bldP spid="1341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Z-scores</a:t>
            </a: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688975" y="3860800"/>
            <a:ext cx="7704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What is the mean score?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757238" y="5084763"/>
            <a:ext cx="71643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What is the standard deviation?</a:t>
            </a:r>
          </a:p>
        </p:txBody>
      </p:sp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684213" y="1341438"/>
            <a:ext cx="7813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Here are 23 test scores from Mr. Barnes stat class.</a:t>
            </a:r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684213" y="2468563"/>
            <a:ext cx="8027987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lain" startAt="79"/>
            </a:pPr>
            <a:r>
              <a:rPr lang="en-US" sz="2800" b="0"/>
              <a:t>  81  80  77  73  83  74  93  78  80  75  67  73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0"/>
              <a:t>77  83  86  90  79  85  83  89  84  82  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/>
      <p:bldP spid="145412" grpId="0"/>
      <p:bldP spid="145413" grpId="0"/>
      <p:bldP spid="1454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Z-scores</a:t>
            </a: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688975" y="3860800"/>
            <a:ext cx="7704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What is the mean score?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757238" y="5084763"/>
            <a:ext cx="71643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What is the standard deviation?</a:t>
            </a:r>
          </a:p>
        </p:txBody>
      </p:sp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684213" y="1341438"/>
            <a:ext cx="7813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Here are 23 test scores from Mr. Barnes stat class.</a:t>
            </a:r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684213" y="2468563"/>
            <a:ext cx="8027987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lain" startAt="79"/>
            </a:pPr>
            <a:r>
              <a:rPr lang="en-US" sz="2800" b="0"/>
              <a:t>  81  80  77  73  83  74  93  78  80  75  67  73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0"/>
              <a:t>77  83  86  90  79  85  83  89  84  82    </a:t>
            </a:r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4895850" y="3860800"/>
            <a:ext cx="1476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80.5</a:t>
            </a:r>
          </a:p>
        </p:txBody>
      </p:sp>
      <p:sp>
        <p:nvSpPr>
          <p:cNvPr id="145416" name="Text Box 8"/>
          <p:cNvSpPr txBox="1">
            <a:spLocks noChangeArrowheads="1"/>
          </p:cNvSpPr>
          <p:nvPr/>
        </p:nvSpPr>
        <p:spPr bwMode="auto">
          <a:xfrm>
            <a:off x="5976938" y="5084763"/>
            <a:ext cx="22685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rgbClr val="9900CC"/>
                </a:solidFill>
              </a:rPr>
              <a:t>6.1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/>
      <p:bldP spid="145412" grpId="0"/>
      <p:bldP spid="145413" grpId="0"/>
      <p:bldP spid="145414" grpId="0"/>
      <p:bldP spid="145415" grpId="0"/>
      <p:bldP spid="14541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6">
      <a:dk1>
        <a:srgbClr val="496B2E"/>
      </a:dk1>
      <a:lt1>
        <a:srgbClr val="CCE3B5"/>
      </a:lt1>
      <a:dk2>
        <a:srgbClr val="619933"/>
      </a:dk2>
      <a:lt2>
        <a:srgbClr val="F2F8ED"/>
      </a:lt2>
      <a:accent1>
        <a:srgbClr val="94CC66"/>
      </a:accent1>
      <a:accent2>
        <a:srgbClr val="FFFFFF"/>
      </a:accent2>
      <a:accent3>
        <a:srgbClr val="E2EFD7"/>
      </a:accent3>
      <a:accent4>
        <a:srgbClr val="3D5A26"/>
      </a:accent4>
      <a:accent5>
        <a:srgbClr val="C8E2B8"/>
      </a:accent5>
      <a:accent6>
        <a:srgbClr val="E7E7E7"/>
      </a:accent6>
      <a:hlink>
        <a:srgbClr val="4891EA"/>
      </a:hlink>
      <a:folHlink>
        <a:srgbClr val="7AAFF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5A58"/>
        </a:dk1>
        <a:lt1>
          <a:srgbClr val="FFFFFF"/>
        </a:lt1>
        <a:dk2>
          <a:srgbClr val="008080"/>
        </a:dk2>
        <a:lt2>
          <a:srgbClr val="FFFFFF"/>
        </a:lt2>
        <a:accent1>
          <a:srgbClr val="006462"/>
        </a:accent1>
        <a:accent2>
          <a:srgbClr val="008080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007373"/>
        </a:accent6>
        <a:hlink>
          <a:srgbClr val="00ACA8"/>
        </a:hlink>
        <a:folHlink>
          <a:srgbClr val="00444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DBA6"/>
        </a:lt1>
        <a:dk2>
          <a:srgbClr val="000000"/>
        </a:dk2>
        <a:lt2>
          <a:srgbClr val="CC7A00"/>
        </a:lt2>
        <a:accent1>
          <a:srgbClr val="FF9900"/>
        </a:accent1>
        <a:accent2>
          <a:srgbClr val="FFCC80"/>
        </a:accent2>
        <a:accent3>
          <a:srgbClr val="FFEAD0"/>
        </a:accent3>
        <a:accent4>
          <a:srgbClr val="000000"/>
        </a:accent4>
        <a:accent5>
          <a:srgbClr val="FFCAAA"/>
        </a:accent5>
        <a:accent6>
          <a:srgbClr val="E7B973"/>
        </a:accent6>
        <a:hlink>
          <a:srgbClr val="E68A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42F61"/>
        </a:dk1>
        <a:lt1>
          <a:srgbClr val="FFFFFF"/>
        </a:lt1>
        <a:dk2>
          <a:srgbClr val="8794D5"/>
        </a:dk2>
        <a:lt2>
          <a:srgbClr val="FFFFFF"/>
        </a:lt2>
        <a:accent1>
          <a:srgbClr val="504D80"/>
        </a:accent1>
        <a:accent2>
          <a:srgbClr val="9791CA"/>
        </a:accent2>
        <a:accent3>
          <a:srgbClr val="C3C8E7"/>
        </a:accent3>
        <a:accent4>
          <a:srgbClr val="DADADA"/>
        </a:accent4>
        <a:accent5>
          <a:srgbClr val="B3B2C0"/>
        </a:accent5>
        <a:accent6>
          <a:srgbClr val="8883B7"/>
        </a:accent6>
        <a:hlink>
          <a:srgbClr val="322D5A"/>
        </a:hlink>
        <a:folHlink>
          <a:srgbClr val="544C9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66CCCC"/>
        </a:dk1>
        <a:lt1>
          <a:srgbClr val="FFFFFF"/>
        </a:lt1>
        <a:dk2>
          <a:srgbClr val="2E6B6B"/>
        </a:dk2>
        <a:lt2>
          <a:srgbClr val="2E6B6B"/>
        </a:lt2>
        <a:accent1>
          <a:srgbClr val="45A3A1"/>
        </a:accent1>
        <a:accent2>
          <a:srgbClr val="9ADEDC"/>
        </a:accent2>
        <a:accent3>
          <a:srgbClr val="ADBABA"/>
        </a:accent3>
        <a:accent4>
          <a:srgbClr val="DADADA"/>
        </a:accent4>
        <a:accent5>
          <a:srgbClr val="B0CECD"/>
        </a:accent5>
        <a:accent6>
          <a:srgbClr val="8BC9C7"/>
        </a:accent6>
        <a:hlink>
          <a:srgbClr val="B3E6E6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B3CCE6"/>
        </a:dk1>
        <a:lt1>
          <a:srgbClr val="FFFFFF"/>
        </a:lt1>
        <a:dk2>
          <a:srgbClr val="6698CC"/>
        </a:dk2>
        <a:lt2>
          <a:srgbClr val="FFFFFF"/>
        </a:lt2>
        <a:accent1>
          <a:srgbClr val="336599"/>
        </a:accent1>
        <a:accent2>
          <a:srgbClr val="2E4C6B"/>
        </a:accent2>
        <a:accent3>
          <a:srgbClr val="B8CAE2"/>
        </a:accent3>
        <a:accent4>
          <a:srgbClr val="DADADA"/>
        </a:accent4>
        <a:accent5>
          <a:srgbClr val="ADB8CA"/>
        </a:accent5>
        <a:accent6>
          <a:srgbClr val="294460"/>
        </a:accent6>
        <a:hlink>
          <a:srgbClr val="0B54A3"/>
        </a:hlink>
        <a:folHlink>
          <a:srgbClr val="0B73E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496B2E"/>
        </a:dk1>
        <a:lt1>
          <a:srgbClr val="CCE3B5"/>
        </a:lt1>
        <a:dk2>
          <a:srgbClr val="619933"/>
        </a:dk2>
        <a:lt2>
          <a:srgbClr val="F2F8ED"/>
        </a:lt2>
        <a:accent1>
          <a:srgbClr val="94CC66"/>
        </a:accent1>
        <a:accent2>
          <a:srgbClr val="FFFFFF"/>
        </a:accent2>
        <a:accent3>
          <a:srgbClr val="E2EFD7"/>
        </a:accent3>
        <a:accent4>
          <a:srgbClr val="3D5A26"/>
        </a:accent4>
        <a:accent5>
          <a:srgbClr val="C8E2B8"/>
        </a:accent5>
        <a:accent6>
          <a:srgbClr val="E7E7E7"/>
        </a:accent6>
        <a:hlink>
          <a:srgbClr val="4891EA"/>
        </a:hlink>
        <a:folHlink>
          <a:srgbClr val="7AAF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2895</TotalTime>
  <Words>1625</Words>
  <Application>Microsoft Office PowerPoint</Application>
  <PresentationFormat>On-screen Show (4:3)</PresentationFormat>
  <Paragraphs>333</Paragraphs>
  <Slides>32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Default Design</vt:lpstr>
      <vt:lpstr>Equation</vt:lpstr>
      <vt:lpstr>Z-Scores for Algebra I</vt:lpstr>
      <vt:lpstr>Mean</vt:lpstr>
      <vt:lpstr>Mean Practice</vt:lpstr>
      <vt:lpstr>Mean Practice</vt:lpstr>
      <vt:lpstr>How Close is Close?  </vt:lpstr>
      <vt:lpstr>Z-score</vt:lpstr>
      <vt:lpstr>Z-score</vt:lpstr>
      <vt:lpstr>Z-scores</vt:lpstr>
      <vt:lpstr>Z-scores</vt:lpstr>
      <vt:lpstr>Z-scores</vt:lpstr>
      <vt:lpstr>Z-scores</vt:lpstr>
      <vt:lpstr>Z-scores</vt:lpstr>
      <vt:lpstr>Z-score Number Line</vt:lpstr>
      <vt:lpstr>Calculate a z-score</vt:lpstr>
      <vt:lpstr>Calculate a z-score</vt:lpstr>
      <vt:lpstr>Calculate a z-score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  <vt:lpstr>Sample Question for A.9</vt:lpstr>
    </vt:vector>
  </TitlesOfParts>
  <Company>Little Creative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Green1</dc:title>
  <dc:creator>Presentation Helper</dc:creator>
  <cp:lastModifiedBy>ECPS-User</cp:lastModifiedBy>
  <cp:revision>158</cp:revision>
  <dcterms:created xsi:type="dcterms:W3CDTF">2005-03-15T10:04:38Z</dcterms:created>
  <dcterms:modified xsi:type="dcterms:W3CDTF">2010-10-06T23:21:20Z</dcterms:modified>
  <cp:contentType>Word 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0x010100679FD1C1E62CAC40A5093AD564833750003D893F4CDC93914393EA480C64EDA7C0</vt:lpwstr>
  </property>
  <property fmtid="{D5CDD505-2E9C-101B-9397-08002B2CF9AE}" pid="3" name="Document Title">
    <vt:lpwstr>zscores_powerpoint_algebra1</vt:lpwstr>
  </property>
  <property fmtid="{D5CDD505-2E9C-101B-9397-08002B2CF9AE}" pid="4" name="Document Author">
    <vt:lpwstr/>
  </property>
  <property fmtid="{D5CDD505-2E9C-101B-9397-08002B2CF9AE}" pid="5" name="_dlc_ExpireDate">
    <vt:lpwstr>2011-08-29T15:36:32Z</vt:lpwstr>
  </property>
  <property fmtid="{D5CDD505-2E9C-101B-9397-08002B2CF9AE}" pid="6" name="_dlc_ExpireDateSaved">
    <vt:lpwstr/>
  </property>
</Properties>
</file>